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5" r:id="rId3"/>
    <p:sldId id="548" r:id="rId5"/>
    <p:sldId id="549" r:id="rId6"/>
    <p:sldId id="550" r:id="rId7"/>
    <p:sldId id="551" r:id="rId8"/>
    <p:sldId id="552" r:id="rId9"/>
    <p:sldId id="525" r:id="rId10"/>
    <p:sldId id="526" r:id="rId11"/>
    <p:sldId id="553" r:id="rId12"/>
    <p:sldId id="528" r:id="rId13"/>
    <p:sldId id="554" r:id="rId14"/>
    <p:sldId id="555" r:id="rId15"/>
    <p:sldId id="531" r:id="rId16"/>
    <p:sldId id="556" r:id="rId17"/>
    <p:sldId id="557" r:id="rId18"/>
    <p:sldId id="558" r:id="rId19"/>
    <p:sldId id="559" r:id="rId20"/>
    <p:sldId id="560" r:id="rId21"/>
    <p:sldId id="561" r:id="rId22"/>
    <p:sldId id="562" r:id="rId23"/>
    <p:sldId id="563" r:id="rId24"/>
    <p:sldId id="564" r:id="rId25"/>
    <p:sldId id="565" r:id="rId26"/>
    <p:sldId id="566" r:id="rId27"/>
    <p:sldId id="567" r:id="rId28"/>
    <p:sldId id="568" r:id="rId29"/>
    <p:sldId id="569" r:id="rId30"/>
    <p:sldId id="570" r:id="rId31"/>
    <p:sldId id="571" r:id="rId32"/>
    <p:sldId id="572" r:id="rId33"/>
    <p:sldId id="574" r:id="rId34"/>
    <p:sldId id="575" r:id="rId35"/>
    <p:sldId id="578" r:id="rId36"/>
    <p:sldId id="579" r:id="rId37"/>
    <p:sldId id="256" r:id="rId38"/>
    <p:sldId id="576" r:id="rId39"/>
    <p:sldId id="258" r:id="rId40"/>
    <p:sldId id="259" r:id="rId41"/>
    <p:sldId id="260" r:id="rId42"/>
    <p:sldId id="261" r:id="rId43"/>
    <p:sldId id="262" r:id="rId44"/>
    <p:sldId id="263" r:id="rId45"/>
    <p:sldId id="577" r:id="rId46"/>
    <p:sldId id="542" r:id="rId4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3990"/>
    <a:srgbClr val="2361AD"/>
    <a:srgbClr val="023A91"/>
    <a:srgbClr val="C30D2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725" autoAdjust="0"/>
  </p:normalViewPr>
  <p:slideViewPr>
    <p:cSldViewPr snapToGrid="0">
      <p:cViewPr varScale="1">
        <p:scale>
          <a:sx n="59" d="100"/>
          <a:sy n="59" d="100"/>
        </p:scale>
        <p:origin x="1524" y="64"/>
      </p:cViewPr>
      <p:guideLst>
        <p:guide orient="horz" pos="2160"/>
        <p:guide pos="2880"/>
      </p:guideLst>
    </p:cSldViewPr>
  </p:slideViewPr>
  <p:outlineViewPr>
    <p:cViewPr>
      <p:scale>
        <a:sx n="33" d="100"/>
        <a:sy n="33" d="100"/>
      </p:scale>
      <p:origin x="0" y="-19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994AC3C9-1B2B-43AB-9330-F3972B3B27E7}"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136C9D46-DAF5-4A18-9CE5-E548AC875E3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3200"/>
              </a:lnSpc>
            </a:pPr>
            <a:endParaRPr lang="en-US" altLang="zh-CN" sz="1200" dirty="0">
              <a:solidFill>
                <a:srgbClr val="000000"/>
              </a:solidFill>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3200"/>
              </a:lnSpc>
            </a:pPr>
            <a:endParaRPr lang="en-US" altLang="zh-CN" sz="1200" dirty="0">
              <a:solidFill>
                <a:srgbClr val="000000"/>
              </a:solidFill>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136C9D46-DAF5-4A18-9CE5-E548AC875E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F203F1-5273-47AB-9BD0-54D5A5333F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
        <p:nvSpPr>
          <p:cNvPr id="3" name="灯片编号占位符 1"/>
          <p:cNvSpPr>
            <a:spLocks noGrp="1"/>
          </p:cNvSpPr>
          <p:nvPr>
            <p:ph type="sldNum" sz="quarter" idx="10"/>
          </p:nvPr>
        </p:nvSpPr>
        <p:spPr/>
        <p:txBody>
          <a:bodyPr/>
          <a:lstStyle>
            <a:lvl1pPr>
              <a:defRPr/>
            </a:lvl1pPr>
          </a:lstStyle>
          <a:p>
            <a:pPr>
              <a:defRPr/>
            </a:pPr>
            <a:fld id="{94628652-996B-49CF-A62A-E44C32AF18DC}"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269207"/>
            <a:ext cx="4006850" cy="445293"/>
          </a:xfrm>
        </p:spPr>
        <p:txBody>
          <a:bodyPr>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260350" y="1881189"/>
            <a:ext cx="4006850" cy="4308473"/>
          </a:xfrm>
        </p:spPr>
        <p:txBody>
          <a:bodyPr/>
          <a:lstStyle>
            <a:lvl1pPr marL="228600" indent="-360045">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72000" y="1269207"/>
            <a:ext cx="4305300" cy="445293"/>
          </a:xfrm>
        </p:spPr>
        <p:txBody>
          <a:bodyPr>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72000" y="1881189"/>
            <a:ext cx="4305300" cy="4308473"/>
          </a:xfrm>
        </p:spPr>
        <p:txBody>
          <a:bodyPr/>
          <a:lstStyle>
            <a:lvl1pPr marL="228600" indent="-360045">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260350" y="161927"/>
            <a:ext cx="7886700" cy="777874"/>
          </a:xfrm>
          <a:prstGeom prst="rect">
            <a:avLst/>
          </a:prstGeom>
        </p:spPr>
        <p:txBody>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7" name="Date Placeholder 6"/>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schemeClr val="bg1"/>
                </a:solidFill>
                <a:latin typeface="方正准圆简体" panose="02010601030101010101" pitchFamily="2" charset="-122"/>
                <a:ea typeface="方正准圆简体" panose="02010601030101010101" pitchFamily="2" charset="-122"/>
              </a:defRPr>
            </a:lvl1pPr>
          </a:lstStyle>
          <a:p>
            <a:pPr>
              <a:defRPr/>
            </a:pPr>
            <a:endParaRPr lang="zh-CN" altLang="en-US"/>
          </a:p>
        </p:txBody>
      </p:sp>
      <p:sp>
        <p:nvSpPr>
          <p:cNvPr id="8" name="Footer Placeholder 7"/>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schemeClr val="bg1"/>
                </a:solidFill>
                <a:latin typeface="方正准圆简体" panose="02010601030101010101" pitchFamily="2" charset="-122"/>
                <a:ea typeface="方正准圆简体" panose="02010601030101010101" pitchFamily="2" charset="-122"/>
              </a:defRPr>
            </a:lvl1pPr>
          </a:lstStyle>
          <a:p>
            <a:pPr>
              <a:defRPr/>
            </a:pPr>
            <a:endParaRPr lang="zh-CN" altLang="en-US"/>
          </a:p>
        </p:txBody>
      </p:sp>
      <p:sp>
        <p:nvSpPr>
          <p:cNvPr id="9" name="Slide Number Placeholder 8"/>
          <p:cNvSpPr>
            <a:spLocks noGrp="1"/>
          </p:cNvSpPr>
          <p:nvPr>
            <p:ph type="sldNum" sz="quarter" idx="12"/>
          </p:nvPr>
        </p:nvSpPr>
        <p:spPr>
          <a:xfrm>
            <a:off x="6457950" y="6356350"/>
            <a:ext cx="2057400" cy="365125"/>
          </a:xfrm>
        </p:spPr>
        <p:txBody>
          <a:bodyPr/>
          <a:lstStyle>
            <a:lvl1pPr>
              <a:defRPr>
                <a:solidFill>
                  <a:schemeClr val="bg1"/>
                </a:solidFill>
                <a:latin typeface="方正准圆简体"/>
                <a:ea typeface="方正准圆简体"/>
                <a:cs typeface="方正准圆简体"/>
              </a:defRPr>
            </a:lvl1pPr>
          </a:lstStyle>
          <a:p>
            <a:pPr>
              <a:defRPr/>
            </a:pPr>
            <a:fld id="{C6E980CB-9373-44C0-A173-1C4ACE88F0A8}"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161927"/>
            <a:ext cx="7886700" cy="777874"/>
          </a:xfrm>
          <a:prstGeom prst="rect">
            <a:avLst/>
          </a:prstGeom>
        </p:spPr>
        <p:txBody>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latin typeface="幼圆" panose="02010509060101010101" pitchFamily="49" charset="-122"/>
                <a:ea typeface="幼圆" panose="02010509060101010101" pitchFamily="49" charset="-122"/>
              </a:defRPr>
            </a:lvl1pPr>
          </a:lstStyle>
          <a:p>
            <a:pPr>
              <a:defRPr/>
            </a:pPr>
            <a:endParaRPr lang="zh-CN" altLang="en-US"/>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latin typeface="幼圆" panose="02010509060101010101" pitchFamily="49" charset="-122"/>
                <a:ea typeface="幼圆" panose="02010509060101010101" pitchFamily="49" charset="-122"/>
              </a:defRPr>
            </a:lvl1pPr>
          </a:lstStyle>
          <a:p>
            <a:pPr>
              <a:defRPr/>
            </a:pPr>
            <a:endParaRPr lang="zh-CN" altLang="en-US"/>
          </a:p>
        </p:txBody>
      </p:sp>
      <p:sp>
        <p:nvSpPr>
          <p:cNvPr id="5" name="Slide Number Placeholder 4"/>
          <p:cNvSpPr>
            <a:spLocks noGrp="1"/>
          </p:cNvSpPr>
          <p:nvPr>
            <p:ph type="sldNum" sz="quarter" idx="12"/>
          </p:nvPr>
        </p:nvSpPr>
        <p:spPr>
          <a:xfrm>
            <a:off x="6457950" y="6356350"/>
            <a:ext cx="2057400" cy="365125"/>
          </a:xfrm>
        </p:spPr>
        <p:txBody>
          <a:bodyPr/>
          <a:lstStyle>
            <a:lvl1pPr>
              <a:defRPr>
                <a:latin typeface="幼圆" panose="02010509060101010101" pitchFamily="49" charset="-122"/>
                <a:ea typeface="幼圆" panose="02010509060101010101" pitchFamily="49" charset="-122"/>
              </a:defRPr>
            </a:lvl1pPr>
          </a:lstStyle>
          <a:p>
            <a:pPr>
              <a:defRPr/>
            </a:pPr>
            <a:fld id="{E5D504C5-1D12-46BF-BDAB-E2E3F7732798}"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latin typeface="幼圆" panose="02010509060101010101" pitchFamily="49" charset="-122"/>
                <a:ea typeface="幼圆" panose="02010509060101010101" pitchFamily="49" charset="-122"/>
              </a:defRPr>
            </a:lvl1pPr>
          </a:lstStyle>
          <a:p>
            <a:pPr>
              <a:defRPr/>
            </a:pPr>
            <a:endParaRPr lang="zh-CN" alt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latin typeface="幼圆" panose="02010509060101010101" pitchFamily="49" charset="-122"/>
                <a:ea typeface="幼圆" panose="02010509060101010101" pitchFamily="49" charset="-122"/>
              </a:defRPr>
            </a:lvl1pPr>
          </a:lstStyle>
          <a:p>
            <a:pPr>
              <a:defRPr/>
            </a:pPr>
            <a:endParaRPr lang="zh-CN" altLang="en-US"/>
          </a:p>
        </p:txBody>
      </p:sp>
      <p:sp>
        <p:nvSpPr>
          <p:cNvPr id="4" name="Slide Number Placeholder 3"/>
          <p:cNvSpPr>
            <a:spLocks noGrp="1"/>
          </p:cNvSpPr>
          <p:nvPr>
            <p:ph type="sldNum" sz="quarter" idx="12"/>
          </p:nvPr>
        </p:nvSpPr>
        <p:spPr>
          <a:xfrm>
            <a:off x="6457950" y="6356350"/>
            <a:ext cx="2057400" cy="365125"/>
          </a:xfrm>
        </p:spPr>
        <p:txBody>
          <a:bodyPr/>
          <a:lstStyle>
            <a:lvl1pPr>
              <a:defRPr>
                <a:latin typeface="幼圆" panose="02010509060101010101" pitchFamily="49" charset="-122"/>
                <a:ea typeface="幼圆" panose="02010509060101010101" pitchFamily="49" charset="-122"/>
              </a:defRPr>
            </a:lvl1pPr>
          </a:lstStyle>
          <a:p>
            <a:pPr>
              <a:defRPr/>
            </a:pPr>
            <a:fld id="{725F168A-A32C-4EAE-8A92-758789EDEC66}"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45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a:lnSpc>
                <a:spcPct val="110000"/>
              </a:lnSpc>
              <a:buNone/>
              <a:defRPr sz="1800" spc="150">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dirty="0"/>
          </a:p>
        </p:txBody>
      </p:sp>
      <p:sp>
        <p:nvSpPr>
          <p:cNvPr id="4" name="灯片编号占位符 1"/>
          <p:cNvSpPr>
            <a:spLocks noGrp="1"/>
          </p:cNvSpPr>
          <p:nvPr>
            <p:ph type="sldNum" sz="quarter" idx="10"/>
          </p:nvPr>
        </p:nvSpPr>
        <p:spPr/>
        <p:txBody>
          <a:bodyPr/>
          <a:lstStyle>
            <a:lvl1pPr>
              <a:defRPr/>
            </a:lvl1pPr>
          </a:lstStyle>
          <a:p>
            <a:pPr>
              <a:defRPr/>
            </a:pPr>
            <a:fld id="{8273A768-B4CF-4D5D-A0EE-84AD391AC2AD}"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灯片编号占位符 1"/>
          <p:cNvSpPr>
            <a:spLocks noGrp="1"/>
          </p:cNvSpPr>
          <p:nvPr>
            <p:ph type="sldNum" sz="quarter" idx="15"/>
          </p:nvPr>
        </p:nvSpPr>
        <p:spPr/>
        <p:txBody>
          <a:bodyPr/>
          <a:lstStyle>
            <a:lvl1pPr>
              <a:defRPr/>
            </a:lvl1pPr>
          </a:lstStyle>
          <a:p>
            <a:pPr>
              <a:defRPr/>
            </a:pPr>
            <a:fld id="{4DD144A9-8BB2-408C-8C1B-5DAA795079CF}"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5" name="灯片编号占位符 1"/>
          <p:cNvSpPr>
            <a:spLocks noGrp="1"/>
          </p:cNvSpPr>
          <p:nvPr>
            <p:ph type="sldNum" sz="quarter" idx="10"/>
          </p:nvPr>
        </p:nvSpPr>
        <p:spPr/>
        <p:txBody>
          <a:bodyPr/>
          <a:lstStyle>
            <a:lvl1pPr>
              <a:defRPr/>
            </a:lvl1pPr>
          </a:lstStyle>
          <a:p>
            <a:pPr>
              <a:defRPr/>
            </a:pPr>
            <a:fld id="{70715569-B88E-42A1-BB7E-7AF2FA49820F}"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7" name="灯片编号占位符 1"/>
          <p:cNvSpPr>
            <a:spLocks noGrp="1"/>
          </p:cNvSpPr>
          <p:nvPr>
            <p:ph type="sldNum" sz="quarter" idx="10"/>
          </p:nvPr>
        </p:nvSpPr>
        <p:spPr/>
        <p:txBody>
          <a:bodyPr/>
          <a:lstStyle>
            <a:lvl1pPr>
              <a:defRPr/>
            </a:lvl1pPr>
          </a:lstStyle>
          <a:p>
            <a:pPr>
              <a:defRPr/>
            </a:pPr>
            <a:fld id="{81D7A0F0-5D0B-44BD-8717-2BC48938DD3C}"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灯片编号占位符 1"/>
          <p:cNvSpPr>
            <a:spLocks noGrp="1"/>
          </p:cNvSpPr>
          <p:nvPr>
            <p:ph type="sldNum" sz="quarter" idx="10"/>
          </p:nvPr>
        </p:nvSpPr>
        <p:spPr/>
        <p:txBody>
          <a:bodyPr/>
          <a:lstStyle>
            <a:lvl1pPr>
              <a:defRPr/>
            </a:lvl1pPr>
          </a:lstStyle>
          <a:p>
            <a:pPr>
              <a:defRPr/>
            </a:pPr>
            <a:fld id="{253EE6CA-DEAD-46A3-9E29-B84B14198D49}"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fld id="{7D721949-7546-49DB-8CD3-76F06A763BC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1524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257300"/>
            <a:ext cx="8629650" cy="457200"/>
          </a:xfrm>
        </p:spPr>
        <p:txBody>
          <a:bodyPr>
            <a:normAutofit/>
          </a:bodyPr>
          <a:lstStyle>
            <a:lvl1pPr marL="0" indent="0">
              <a:buFont typeface="Arial" panose="020B0604020202020204" pitchFamily="34" charset="0"/>
              <a:buNone/>
              <a:defRPr sz="3000" baseline="0">
                <a:solidFill>
                  <a:srgbClr val="023A91"/>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828800"/>
            <a:ext cx="8629650" cy="4343400"/>
          </a:xfrm>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日期占位符 2"/>
          <p:cNvSpPr>
            <a:spLocks noGrp="1"/>
          </p:cNvSpPr>
          <p:nvPr>
            <p:ph type="dt" sz="half" idx="15"/>
          </p:nvPr>
        </p:nvSpPr>
        <p:spPr>
          <a:xfrm>
            <a:off x="628650" y="6356350"/>
            <a:ext cx="20574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页脚占位符 3"/>
          <p:cNvSpPr>
            <a:spLocks noGrp="1"/>
          </p:cNvSpPr>
          <p:nvPr>
            <p:ph type="ftr" sz="quarter" idx="16"/>
          </p:nvPr>
        </p:nvSpPr>
        <p:spPr>
          <a:xfrm>
            <a:off x="3028950" y="6356350"/>
            <a:ext cx="30861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8" name="灯片编号占位符 4"/>
          <p:cNvSpPr>
            <a:spLocks noGrp="1"/>
          </p:cNvSpPr>
          <p:nvPr>
            <p:ph type="sldNum" sz="quarter" idx="17"/>
          </p:nvPr>
        </p:nvSpPr>
        <p:spPr>
          <a:xfrm>
            <a:off x="6457950" y="6356350"/>
            <a:ext cx="2057400" cy="365125"/>
          </a:xfrm>
        </p:spPr>
        <p:txBody>
          <a:bodyPr/>
          <a:lstStyle>
            <a:lvl1pPr>
              <a:defRPr>
                <a:latin typeface="Verdana" panose="020B0604030504040204" pitchFamily="34" charset="0"/>
                <a:ea typeface="幼圆" panose="02010509060101010101" pitchFamily="49" charset="-122"/>
              </a:defRPr>
            </a:lvl1pPr>
          </a:lstStyle>
          <a:p>
            <a:pPr>
              <a:defRPr/>
            </a:pPr>
            <a:fld id="{B258DCE8-DD09-475B-A98D-6F9E08783BCD}"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279525"/>
            <a:ext cx="3962400" cy="4897438"/>
          </a:xfrm>
        </p:spPr>
        <p:txBody>
          <a:bodyPr/>
          <a:lstStyle>
            <a:lvl1pPr marL="228600" indent="-360045">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279525"/>
            <a:ext cx="4260850" cy="4897438"/>
          </a:xfrm>
        </p:spPr>
        <p:txBody>
          <a:bodyPr/>
          <a:lstStyle>
            <a:lvl1pPr marL="228600" indent="-360045">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260350" y="161927"/>
            <a:ext cx="7886700" cy="777874"/>
          </a:xfrm>
          <a:prstGeom prst="rect">
            <a:avLst/>
          </a:prstGeom>
        </p:spPr>
        <p:txBody>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5" name="Date Placeholder 4"/>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schemeClr val="bg1"/>
                </a:solidFill>
                <a:latin typeface="幼圆" panose="02010509060101010101" pitchFamily="49" charset="-122"/>
                <a:ea typeface="幼圆" panose="02010509060101010101" pitchFamily="49" charset="-122"/>
              </a:defRPr>
            </a:lvl1pPr>
          </a:lstStyle>
          <a:p>
            <a:pPr>
              <a:defRPr/>
            </a:pPr>
            <a:endParaRPr lang="zh-CN" alt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schemeClr val="bg1"/>
                </a:solidFill>
                <a:latin typeface="幼圆" panose="02010509060101010101" pitchFamily="49" charset="-122"/>
                <a:ea typeface="幼圆" panose="02010509060101010101" pitchFamily="49" charset="-122"/>
              </a:defRPr>
            </a:lvl1pPr>
          </a:lstStyle>
          <a:p>
            <a:pPr>
              <a:defRPr/>
            </a:pPr>
            <a:endParaRPr lang="zh-CN" altLang="en-US"/>
          </a:p>
        </p:txBody>
      </p:sp>
      <p:sp>
        <p:nvSpPr>
          <p:cNvPr id="7" name="Slide Number Placeholder 6"/>
          <p:cNvSpPr>
            <a:spLocks noGrp="1"/>
          </p:cNvSpPr>
          <p:nvPr>
            <p:ph type="sldNum" sz="quarter" idx="12"/>
          </p:nvPr>
        </p:nvSpPr>
        <p:spPr>
          <a:xfrm>
            <a:off x="6457950" y="6356350"/>
            <a:ext cx="2057400" cy="365125"/>
          </a:xfrm>
        </p:spPr>
        <p:txBody>
          <a:bodyPr/>
          <a:lstStyle>
            <a:lvl1pPr>
              <a:defRPr>
                <a:solidFill>
                  <a:schemeClr val="bg1"/>
                </a:solidFill>
                <a:latin typeface="幼圆" panose="02010509060101010101" pitchFamily="49" charset="-122"/>
                <a:ea typeface="幼圆" panose="02010509060101010101" pitchFamily="49" charset="-122"/>
              </a:defRPr>
            </a:lvl1pPr>
          </a:lstStyle>
          <a:p>
            <a:pPr>
              <a:defRPr/>
            </a:pPr>
            <a:fld id="{29777811-24DB-4E77-93E2-1F4FB140586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260350" y="1050925"/>
            <a:ext cx="8629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9683E69D-975F-4930-82A8-8033C09AEF0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0" fontAlgn="base" hangingPunct="0">
        <a:lnSpc>
          <a:spcPct val="90000"/>
        </a:lnSpc>
        <a:spcBef>
          <a:spcPct val="0"/>
        </a:spcBef>
        <a:spcAft>
          <a:spcPct val="0"/>
        </a:spcAft>
        <a:defRPr sz="3600" b="1" kern="120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vl2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2pPr>
      <a:lvl3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3pPr>
      <a:lvl4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4pPr>
      <a:lvl5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5pPr>
      <a:lvl6pPr marL="4572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6pPr>
      <a:lvl7pPr marL="9144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7pPr>
      <a:lvl8pPr marL="13716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8pPr>
      <a:lvl9pPr marL="18288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9pPr>
    </p:titleStyle>
    <p:bodyStyle>
      <a:lvl1pPr marL="228600" indent="-358775" algn="l" rtl="0" eaLnBrk="0" fontAlgn="base" hangingPunct="0">
        <a:lnSpc>
          <a:spcPct val="90000"/>
        </a:lnSpc>
        <a:spcBef>
          <a:spcPts val="1000"/>
        </a:spcBef>
        <a:spcAft>
          <a:spcPct val="0"/>
        </a:spcAft>
        <a:buClr>
          <a:schemeClr val="tx2"/>
        </a:buClr>
        <a:buSzPct val="120000"/>
        <a:buFont typeface="Wingdings" panose="05000000000000000000" pitchFamily="2" charset="2"/>
        <a:buChar char="p"/>
        <a:defRPr sz="2200" kern="1200">
          <a:solidFill>
            <a:schemeClr val="tx1"/>
          </a:solidFill>
          <a:latin typeface="Verdana" panose="020B0604030504040204" pitchFamily="34" charset="0"/>
          <a:ea typeface="幼圆" panose="02010509060101010101" pitchFamily="49" charset="-122"/>
          <a:cs typeface="+mn-cs"/>
        </a:defRPr>
      </a:lvl1pPr>
      <a:lvl2pPr marL="6858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2000" kern="1200">
          <a:solidFill>
            <a:schemeClr val="tx1"/>
          </a:solidFill>
          <a:latin typeface="Verdana" panose="020B0604030504040204" pitchFamily="34" charset="0"/>
          <a:ea typeface="幼圆" panose="02010509060101010101" pitchFamily="49" charset="-122"/>
          <a:cs typeface="+mn-cs"/>
        </a:defRPr>
      </a:lvl2pPr>
      <a:lvl3pPr marL="11430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kern="1200">
          <a:solidFill>
            <a:schemeClr val="tx1"/>
          </a:solidFill>
          <a:latin typeface="Verdana" panose="020B0604030504040204" pitchFamily="34" charset="0"/>
          <a:ea typeface="幼圆" panose="02010509060101010101" pitchFamily="49" charset="-122"/>
          <a:cs typeface="+mn-cs"/>
        </a:defRPr>
      </a:lvl3pPr>
      <a:lvl4pPr marL="16002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4pPr>
      <a:lvl5pPr marL="20574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image" Target="../media/image36.GIF"/><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3.xml"/><Relationship Id="rId3" Type="http://schemas.openxmlformats.org/officeDocument/2006/relationships/tags" Target="../tags/tag8.xml"/><Relationship Id="rId2" Type="http://schemas.openxmlformats.org/officeDocument/2006/relationships/image" Target="../media/image20.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tags" Target="../tags/tag9.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emf"/></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8541" y="1268760"/>
            <a:ext cx="8601932" cy="3255378"/>
          </a:xfrm>
          <a:prstGeom prst="rect">
            <a:avLst/>
          </a:prstGeom>
          <a:noFill/>
        </p:spPr>
        <p:txBody>
          <a:bodyPr vert="horz" wrap="square" lIns="0" tIns="0" rIns="0" bIns="0" rtlCol="0">
            <a:spAutoFit/>
          </a:bodyPr>
          <a:lstStyle/>
          <a:p>
            <a:pPr>
              <a:lnSpc>
                <a:spcPts val="3200"/>
              </a:lnSpc>
            </a:pPr>
            <a:r>
              <a:rPr lang="zh-CN" altLang="en-US" sz="2400" dirty="0">
                <a:solidFill>
                  <a:srgbClr val="0066FF"/>
                </a:solidFill>
                <a:latin typeface="微软雅黑" panose="020B0503020204020204" pitchFamily="34" charset="-122"/>
              </a:rPr>
              <a:t>例</a:t>
            </a:r>
            <a:r>
              <a:rPr lang="en-US" altLang="zh-CN" sz="2400" dirty="0">
                <a:solidFill>
                  <a:srgbClr val="0066FF"/>
                </a:solidFill>
                <a:latin typeface="微软雅黑" panose="020B0503020204020204" pitchFamily="34" charset="-122"/>
              </a:rPr>
              <a:t>2</a:t>
            </a:r>
            <a:r>
              <a:rPr lang="zh-CN" altLang="en-US" sz="2400" dirty="0">
                <a:solidFill>
                  <a:srgbClr val="0066FF"/>
                </a:solidFill>
                <a:latin typeface="微软雅黑" panose="020B0503020204020204" pitchFamily="34" charset="-122"/>
              </a:rPr>
              <a:t>：</a:t>
            </a:r>
            <a:r>
              <a:rPr lang="zh-CN" altLang="en-US" sz="2400" dirty="0">
                <a:solidFill>
                  <a:srgbClr val="000000"/>
                </a:solidFill>
                <a:latin typeface="微软雅黑" panose="020B0503020204020204" pitchFamily="34" charset="-122"/>
              </a:rPr>
              <a:t>某网店正式运营一年多，流量、订单数和销售额都显著增长。经过观察，发现网店商品的销量和广告推广的力度息息相关。通过在微信公众号、微博推广，还在一些其他网站上面投放广告。当然，投入推广的资金越多，则商品总销售额越多。</a:t>
            </a:r>
            <a:endParaRPr lang="en-US" altLang="zh-CN" sz="2400" dirty="0">
              <a:solidFill>
                <a:srgbClr val="000000"/>
              </a:solidFill>
              <a:latin typeface="微软雅黑" panose="020B0503020204020204" pitchFamily="34" charset="-122"/>
            </a:endParaRPr>
          </a:p>
          <a:p>
            <a:pPr>
              <a:lnSpc>
                <a:spcPts val="3200"/>
              </a:lnSpc>
            </a:pPr>
            <a:endParaRPr lang="en-US" altLang="zh-CN" sz="2400" dirty="0">
              <a:solidFill>
                <a:srgbClr val="000000"/>
              </a:solidFill>
              <a:latin typeface="微软雅黑" panose="020B0503020204020204" pitchFamily="34" charset="-122"/>
            </a:endParaRPr>
          </a:p>
          <a:p>
            <a:pPr>
              <a:lnSpc>
                <a:spcPts val="3200"/>
              </a:lnSpc>
            </a:pPr>
            <a:r>
              <a:rPr lang="zh-CN" altLang="en-US" sz="2400" dirty="0">
                <a:solidFill>
                  <a:srgbClr val="0066FF"/>
                </a:solidFill>
                <a:latin typeface="微软雅黑" panose="020B0503020204020204" pitchFamily="34" charset="-122"/>
              </a:rPr>
              <a:t>问题：</a:t>
            </a:r>
            <a:r>
              <a:rPr lang="zh-CN" altLang="en-US" sz="2400" dirty="0">
                <a:solidFill>
                  <a:srgbClr val="000000"/>
                </a:solidFill>
                <a:latin typeface="微软雅黑" panose="020B0503020204020204" pitchFamily="34" charset="-122"/>
              </a:rPr>
              <a:t>能不能通过机器学习算法，根据过去记录下来的广告投放金额和商品销售额，来预测在未来的某个节点，一个特定的广告投放金额对应能实现的商品销售额？</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拆分数据集为训练集和测试集；</a:t>
            </a:r>
            <a:endParaRPr lang="en-US" altLang="zh-CN" sz="2400" b="1" dirty="0">
              <a:solidFill>
                <a:srgbClr val="0066FF"/>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8" name="TextBox 31"/>
          <p:cNvSpPr txBox="1"/>
          <p:nvPr/>
        </p:nvSpPr>
        <p:spPr>
          <a:xfrm>
            <a:off x="113418" y="3746909"/>
            <a:ext cx="8917164" cy="1804468"/>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将数据集进行</a:t>
            </a:r>
            <a:r>
              <a:rPr lang="en-US" altLang="zh-CN" sz="2400" dirty="0">
                <a:solidFill>
                  <a:srgbClr val="000000"/>
                </a:solidFill>
                <a:latin typeface="微软雅黑" panose="020B0503020204020204" pitchFamily="34" charset="-122"/>
              </a:rPr>
              <a:t>80%(</a:t>
            </a:r>
            <a:r>
              <a:rPr lang="zh-CN" altLang="en-US" sz="2400" dirty="0">
                <a:solidFill>
                  <a:srgbClr val="000000"/>
                </a:solidFill>
                <a:latin typeface="微软雅黑" panose="020B0503020204020204" pitchFamily="34" charset="-122"/>
              </a:rPr>
              <a:t>训练集</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和</a:t>
            </a:r>
            <a:r>
              <a:rPr lang="en-US" altLang="zh-CN" sz="2400" dirty="0">
                <a:solidFill>
                  <a:srgbClr val="000000"/>
                </a:solidFill>
                <a:latin typeface="微软雅黑" panose="020B0503020204020204" pitchFamily="34" charset="-122"/>
              </a:rPr>
              <a:t>20%(</a:t>
            </a:r>
            <a:r>
              <a:rPr lang="zh-CN" altLang="en-US" sz="2400" dirty="0">
                <a:solidFill>
                  <a:srgbClr val="000000"/>
                </a:solidFill>
                <a:latin typeface="微软雅黑" panose="020B0503020204020204" pitchFamily="34" charset="-122"/>
              </a:rPr>
              <a:t>测试集</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的分割</a:t>
            </a:r>
            <a:endParaRPr lang="zh-CN" altLang="en-US"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from </a:t>
            </a:r>
            <a:r>
              <a:rPr lang="en-US" altLang="zh-CN" sz="2400" dirty="0" err="1">
                <a:solidFill>
                  <a:srgbClr val="000000"/>
                </a:solidFill>
                <a:latin typeface="微软雅黑" panose="020B0503020204020204" pitchFamily="34" charset="-122"/>
              </a:rPr>
              <a:t>sklearn.model_selection</a:t>
            </a:r>
            <a:r>
              <a:rPr lang="en-US" altLang="zh-CN" sz="2400" dirty="0">
                <a:solidFill>
                  <a:srgbClr val="000000"/>
                </a:solidFill>
                <a:latin typeface="微软雅黑" panose="020B0503020204020204" pitchFamily="34" charset="-122"/>
              </a:rPr>
              <a:t> import </a:t>
            </a:r>
            <a:r>
              <a:rPr lang="en-US" altLang="zh-CN" sz="2400" dirty="0" err="1">
                <a:solidFill>
                  <a:srgbClr val="000000"/>
                </a:solidFill>
                <a:latin typeface="微软雅黑" panose="020B0503020204020204" pitchFamily="34" charset="-122"/>
              </a:rPr>
              <a:t>train_test_split</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X_train</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X_test</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y_train</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y_test</a:t>
            </a:r>
            <a:r>
              <a:rPr lang="en-US" altLang="zh-CN" sz="2400" dirty="0">
                <a:solidFill>
                  <a:srgbClr val="000000"/>
                </a:solidFill>
                <a:latin typeface="微软雅黑" panose="020B0503020204020204" pitchFamily="34" charset="-122"/>
              </a:rPr>
              <a:t> = </a:t>
            </a:r>
            <a:r>
              <a:rPr lang="en-US" altLang="zh-CN" sz="2400" dirty="0" err="1">
                <a:solidFill>
                  <a:srgbClr val="000000"/>
                </a:solidFill>
                <a:latin typeface="微软雅黑" panose="020B0503020204020204" pitchFamily="34" charset="-122"/>
              </a:rPr>
              <a:t>train_test_split</a:t>
            </a:r>
            <a:r>
              <a:rPr lang="en-US" altLang="zh-CN" sz="2400" dirty="0">
                <a:solidFill>
                  <a:srgbClr val="000000"/>
                </a:solidFill>
                <a:latin typeface="微软雅黑" panose="020B0503020204020204" pitchFamily="34" charset="-122"/>
              </a:rPr>
              <a:t>(X, y, </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test_size</a:t>
            </a:r>
            <a:r>
              <a:rPr lang="en-US" altLang="zh-CN" sz="2400" dirty="0">
                <a:solidFill>
                  <a:srgbClr val="000000"/>
                </a:solidFill>
                <a:latin typeface="微软雅黑" panose="020B0503020204020204" pitchFamily="34" charset="-122"/>
              </a:rPr>
              <a:t>=0.2, </a:t>
            </a:r>
            <a:r>
              <a:rPr lang="en-US" altLang="zh-CN" sz="2400" dirty="0" err="1">
                <a:solidFill>
                  <a:srgbClr val="000000"/>
                </a:solidFill>
                <a:latin typeface="微软雅黑" panose="020B0503020204020204" pitchFamily="34" charset="-122"/>
              </a:rPr>
              <a:t>random_state</a:t>
            </a:r>
            <a:r>
              <a:rPr lang="en-US" altLang="zh-CN" sz="2400" dirty="0">
                <a:solidFill>
                  <a:srgbClr val="000000"/>
                </a:solidFill>
                <a:latin typeface="微软雅黑" panose="020B0503020204020204" pitchFamily="34" charset="-122"/>
              </a:rPr>
              <a:t>=0)</a:t>
            </a:r>
            <a:endParaRPr lang="zh-CN" altLang="en-US"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拆分数据集为训练集和测试集；</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做特征缩放，把数据值压缩到比较小的区间。</a:t>
            </a:r>
            <a:endParaRPr lang="en-US" altLang="zh-CN" sz="2400" b="1" dirty="0">
              <a:solidFill>
                <a:srgbClr val="0066FF"/>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199275" y="3542745"/>
            <a:ext cx="7915275" cy="2085975"/>
          </a:xfrm>
          <a:prstGeom prst="rect">
            <a:avLst/>
          </a:prstGeom>
        </p:spPr>
      </p:pic>
      <p:pic>
        <p:nvPicPr>
          <p:cNvPr id="5" name="图片 4"/>
          <p:cNvPicPr>
            <a:picLocks noChangeAspect="1"/>
          </p:cNvPicPr>
          <p:nvPr/>
        </p:nvPicPr>
        <p:blipFill>
          <a:blip r:embed="rId3"/>
          <a:stretch>
            <a:fillRect/>
          </a:stretch>
        </p:blipFill>
        <p:spPr>
          <a:xfrm>
            <a:off x="5772150" y="5448272"/>
            <a:ext cx="2914650" cy="866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拆分数据集为训练集和测试集；</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做特征缩放，把数据值压缩到比较小的区间。</a:t>
            </a:r>
            <a:endParaRPr lang="en-US" altLang="zh-CN" sz="2400" b="1" dirty="0">
              <a:solidFill>
                <a:srgbClr val="0066FF"/>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8" name="TextBox 31"/>
          <p:cNvSpPr txBox="1"/>
          <p:nvPr/>
        </p:nvSpPr>
        <p:spPr>
          <a:xfrm>
            <a:off x="58427" y="2247533"/>
            <a:ext cx="8917164" cy="4108817"/>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def scaler(train, test): #</a:t>
            </a:r>
            <a:r>
              <a:rPr lang="zh-CN" altLang="en-US" sz="2400" dirty="0">
                <a:solidFill>
                  <a:srgbClr val="000000"/>
                </a:solidFill>
                <a:latin typeface="微软雅黑" panose="020B0503020204020204" pitchFamily="34" charset="-122"/>
              </a:rPr>
              <a:t>定义归一化函数，进行数据压缩    </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min = </a:t>
            </a:r>
            <a:r>
              <a:rPr lang="en-US" altLang="zh-CN" sz="2400" dirty="0" err="1">
                <a:solidFill>
                  <a:srgbClr val="000000"/>
                </a:solidFill>
                <a:latin typeface="微软雅黑" panose="020B0503020204020204" pitchFamily="34" charset="-122"/>
              </a:rPr>
              <a:t>train.min</a:t>
            </a:r>
            <a:r>
              <a:rPr lang="en-US" altLang="zh-CN" sz="2400" dirty="0">
                <a:solidFill>
                  <a:srgbClr val="000000"/>
                </a:solidFill>
                <a:latin typeface="微软雅黑" panose="020B0503020204020204" pitchFamily="34" charset="-122"/>
              </a:rPr>
              <a:t>(axis=0) #</a:t>
            </a:r>
            <a:r>
              <a:rPr lang="zh-CN" altLang="en-US" sz="2400" dirty="0">
                <a:solidFill>
                  <a:srgbClr val="000000"/>
                </a:solidFill>
                <a:latin typeface="微软雅黑" panose="020B0503020204020204" pitchFamily="34" charset="-122"/>
              </a:rPr>
              <a:t>训练集最小值</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max = </a:t>
            </a:r>
            <a:r>
              <a:rPr lang="en-US" altLang="zh-CN" sz="2400" dirty="0" err="1">
                <a:solidFill>
                  <a:srgbClr val="000000"/>
                </a:solidFill>
                <a:latin typeface="微软雅黑" panose="020B0503020204020204" pitchFamily="34" charset="-122"/>
              </a:rPr>
              <a:t>train.max</a:t>
            </a:r>
            <a:r>
              <a:rPr lang="en-US" altLang="zh-CN" sz="2400" dirty="0">
                <a:solidFill>
                  <a:srgbClr val="000000"/>
                </a:solidFill>
                <a:latin typeface="微软雅黑" panose="020B0503020204020204" pitchFamily="34" charset="-122"/>
              </a:rPr>
              <a:t>(axis=0) #</a:t>
            </a:r>
            <a:r>
              <a:rPr lang="zh-CN" altLang="en-US" sz="2400" dirty="0">
                <a:solidFill>
                  <a:srgbClr val="000000"/>
                </a:solidFill>
                <a:latin typeface="微软雅黑" panose="020B0503020204020204" pitchFamily="34" charset="-122"/>
              </a:rPr>
              <a:t>训练集最大值</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gap = max - min #</a:t>
            </a:r>
            <a:r>
              <a:rPr lang="zh-CN" altLang="en-US" sz="2400" dirty="0">
                <a:solidFill>
                  <a:srgbClr val="000000"/>
                </a:solidFill>
                <a:latin typeface="微软雅黑" panose="020B0503020204020204" pitchFamily="34" charset="-122"/>
              </a:rPr>
              <a:t>最大值和最小值的差</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train -= min #</a:t>
            </a:r>
            <a:r>
              <a:rPr lang="zh-CN" altLang="en-US" sz="2400" dirty="0">
                <a:solidFill>
                  <a:srgbClr val="000000"/>
                </a:solidFill>
                <a:latin typeface="微软雅黑" panose="020B0503020204020204" pitchFamily="34" charset="-122"/>
              </a:rPr>
              <a:t>所有数据减最小值</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train /= gap #</a:t>
            </a:r>
            <a:r>
              <a:rPr lang="zh-CN" altLang="en-US" sz="2400" dirty="0">
                <a:solidFill>
                  <a:srgbClr val="000000"/>
                </a:solidFill>
                <a:latin typeface="微软雅黑" panose="020B0503020204020204" pitchFamily="34" charset="-122"/>
              </a:rPr>
              <a:t>所有数据除以大小值差</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test -= min #</a:t>
            </a:r>
            <a:r>
              <a:rPr lang="zh-CN" altLang="en-US" sz="2400" dirty="0">
                <a:solidFill>
                  <a:srgbClr val="000000"/>
                </a:solidFill>
                <a:latin typeface="微软雅黑" panose="020B0503020204020204" pitchFamily="34" charset="-122"/>
              </a:rPr>
              <a:t>把训练集最小值应用于测试集</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test /= gap #</a:t>
            </a:r>
            <a:r>
              <a:rPr lang="zh-CN" altLang="en-US" sz="2400" dirty="0">
                <a:solidFill>
                  <a:srgbClr val="000000"/>
                </a:solidFill>
                <a:latin typeface="微软雅黑" panose="020B0503020204020204" pitchFamily="34" charset="-122"/>
              </a:rPr>
              <a:t>把训练集大小值差应用于测试集</a:t>
            </a:r>
            <a:endParaRPr lang="zh-CN" altLang="en-US"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return train, test #</a:t>
            </a:r>
            <a:r>
              <a:rPr lang="zh-CN" altLang="en-US" sz="2400" dirty="0">
                <a:solidFill>
                  <a:srgbClr val="000000"/>
                </a:solidFill>
                <a:latin typeface="微软雅黑" panose="020B0503020204020204" pitchFamily="34" charset="-122"/>
              </a:rPr>
              <a:t>返回压缩后的数据</a:t>
            </a:r>
            <a:endParaRPr lang="zh-CN" altLang="en-US" sz="2400" dirty="0">
              <a:solidFill>
                <a:srgbClr val="000000"/>
              </a:solidFill>
              <a:latin typeface="微软雅黑" panose="020B0503020204020204" pitchFamily="34" charset="-122"/>
            </a:endParaRPr>
          </a:p>
        </p:txBody>
      </p:sp>
      <p:sp>
        <p:nvSpPr>
          <p:cNvPr id="10" name="TextBox 31"/>
          <p:cNvSpPr txBox="1"/>
          <p:nvPr/>
        </p:nvSpPr>
        <p:spPr>
          <a:xfrm>
            <a:off x="58427" y="1272989"/>
            <a:ext cx="9027146" cy="1342803"/>
          </a:xfrm>
          <a:prstGeom prst="rect">
            <a:avLst/>
          </a:prstGeom>
          <a:solidFill>
            <a:schemeClr val="accent3">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 </a:t>
            </a:r>
            <a:r>
              <a:rPr lang="zh-CN" altLang="en-US" sz="2400" dirty="0">
                <a:solidFill>
                  <a:srgbClr val="000000"/>
                </a:solidFill>
                <a:latin typeface="微软雅黑" panose="020B0503020204020204" pitchFamily="34" charset="-122"/>
              </a:rPr>
              <a:t>数据的归一化</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x_norm</a:t>
            </a:r>
            <a:r>
              <a:rPr lang="en-US" altLang="zh-CN" sz="2400" dirty="0">
                <a:solidFill>
                  <a:srgbClr val="000000"/>
                </a:solidFill>
                <a:latin typeface="微软雅黑" panose="020B0503020204020204" pitchFamily="34" charset="-122"/>
              </a:rPr>
              <a:t> = (</a:t>
            </a:r>
            <a:r>
              <a:rPr lang="en-US" altLang="zh-CN" sz="2400" dirty="0" err="1">
                <a:solidFill>
                  <a:srgbClr val="000000"/>
                </a:solidFill>
                <a:latin typeface="微软雅黑" panose="020B0503020204020204" pitchFamily="34" charset="-122"/>
              </a:rPr>
              <a:t>x_data</a:t>
            </a:r>
            <a:r>
              <a:rPr lang="en-US" altLang="zh-CN" sz="2400" dirty="0">
                <a:solidFill>
                  <a:srgbClr val="000000"/>
                </a:solidFill>
                <a:latin typeface="微软雅黑" panose="020B0503020204020204" pitchFamily="34" charset="-122"/>
              </a:rPr>
              <a:t> - </a:t>
            </a:r>
            <a:r>
              <a:rPr lang="en-US" altLang="zh-CN" sz="2400" dirty="0" err="1">
                <a:solidFill>
                  <a:srgbClr val="000000"/>
                </a:solidFill>
                <a:latin typeface="微软雅黑" panose="020B0503020204020204" pitchFamily="34" charset="-122"/>
              </a:rPr>
              <a:t>np.min</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x_data</a:t>
            </a:r>
            <a:r>
              <a:rPr lang="en-US" altLang="zh-CN" sz="2400" dirty="0">
                <a:solidFill>
                  <a:srgbClr val="000000"/>
                </a:solidFill>
                <a:latin typeface="微软雅黑" panose="020B0503020204020204" pitchFamily="34" charset="-122"/>
              </a:rPr>
              <a:t>)) / (</a:t>
            </a:r>
            <a:r>
              <a:rPr lang="en-US" altLang="zh-CN" sz="2400" dirty="0" err="1">
                <a:solidFill>
                  <a:srgbClr val="000000"/>
                </a:solidFill>
                <a:latin typeface="微软雅黑" panose="020B0503020204020204" pitchFamily="34" charset="-122"/>
              </a:rPr>
              <a:t>np.max</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x_data</a:t>
            </a:r>
            <a:r>
              <a:rPr lang="en-US" altLang="zh-CN" sz="2400" dirty="0">
                <a:solidFill>
                  <a:srgbClr val="000000"/>
                </a:solidFill>
                <a:latin typeface="微软雅黑" panose="020B0503020204020204" pitchFamily="34" charset="-122"/>
              </a:rPr>
              <a:t>) - </a:t>
            </a:r>
            <a:r>
              <a:rPr lang="en-US" altLang="zh-CN" sz="2400" dirty="0" err="1">
                <a:solidFill>
                  <a:srgbClr val="000000"/>
                </a:solidFill>
                <a:latin typeface="微软雅黑" panose="020B0503020204020204" pitchFamily="34" charset="-122"/>
              </a:rPr>
              <a:t>np.min</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x_data</a:t>
            </a:r>
            <a:r>
              <a:rPr lang="en-US" altLang="zh-CN" sz="2400" dirty="0">
                <a:solidFill>
                  <a:srgbClr val="000000"/>
                </a:solidFill>
                <a:latin typeface="微软雅黑" panose="020B0503020204020204" pitchFamily="34" charset="-122"/>
              </a:rPr>
              <a:t>)).v</a:t>
            </a:r>
            <a:endParaRPr lang="zh-CN" altLang="en-US" sz="2400"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拆分数据集为训练集和测试集；</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做特征缩放，把数据值压缩到比较小的区间。</a:t>
            </a:r>
            <a:endParaRPr lang="en-US" altLang="zh-CN" sz="2400" b="1" dirty="0">
              <a:solidFill>
                <a:srgbClr val="0066FF"/>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8" name="TextBox 31"/>
          <p:cNvSpPr txBox="1"/>
          <p:nvPr/>
        </p:nvSpPr>
        <p:spPr>
          <a:xfrm>
            <a:off x="58427" y="3714290"/>
            <a:ext cx="8917164" cy="877163"/>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err="1">
                <a:solidFill>
                  <a:srgbClr val="000000"/>
                </a:solidFill>
                <a:latin typeface="微软雅黑" panose="020B0503020204020204" pitchFamily="34" charset="-122"/>
              </a:rPr>
              <a:t>X_train,X_test</a:t>
            </a:r>
            <a:r>
              <a:rPr lang="en-US" altLang="zh-CN" sz="2400" dirty="0">
                <a:solidFill>
                  <a:srgbClr val="000000"/>
                </a:solidFill>
                <a:latin typeface="微软雅黑" panose="020B0503020204020204" pitchFamily="34" charset="-122"/>
              </a:rPr>
              <a:t> = scaler(</a:t>
            </a:r>
            <a:r>
              <a:rPr lang="en-US" altLang="zh-CN" sz="2400" dirty="0" err="1">
                <a:solidFill>
                  <a:srgbClr val="000000"/>
                </a:solidFill>
                <a:latin typeface="微软雅黑" panose="020B0503020204020204" pitchFamily="34" charset="-122"/>
              </a:rPr>
              <a:t>X_train,X_test</a:t>
            </a:r>
            <a:r>
              <a:rPr lang="en-US" altLang="zh-CN" sz="2400" dirty="0">
                <a:solidFill>
                  <a:srgbClr val="000000"/>
                </a:solidFill>
                <a:latin typeface="微软雅黑" panose="020B0503020204020204" pitchFamily="34" charset="-122"/>
              </a:rPr>
              <a:t>) #</a:t>
            </a:r>
            <a:r>
              <a:rPr lang="zh-CN" altLang="en-US" sz="2400" dirty="0">
                <a:solidFill>
                  <a:srgbClr val="000000"/>
                </a:solidFill>
                <a:latin typeface="微软雅黑" panose="020B0503020204020204" pitchFamily="34" charset="-122"/>
              </a:rPr>
              <a:t>对特征归一化</a:t>
            </a:r>
            <a:endParaRPr lang="zh-CN" altLang="en-US"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y_train,y_test</a:t>
            </a:r>
            <a:r>
              <a:rPr lang="en-US" altLang="zh-CN" sz="2400" dirty="0">
                <a:solidFill>
                  <a:srgbClr val="000000"/>
                </a:solidFill>
                <a:latin typeface="微软雅黑" panose="020B0503020204020204" pitchFamily="34" charset="-122"/>
              </a:rPr>
              <a:t> = scaler(</a:t>
            </a:r>
            <a:r>
              <a:rPr lang="en-US" altLang="zh-CN" sz="2400" dirty="0" err="1">
                <a:solidFill>
                  <a:srgbClr val="000000"/>
                </a:solidFill>
                <a:latin typeface="微软雅黑" panose="020B0503020204020204" pitchFamily="34" charset="-122"/>
              </a:rPr>
              <a:t>y_train,y_test</a:t>
            </a:r>
            <a:r>
              <a:rPr lang="en-US" altLang="zh-CN" sz="2400" dirty="0">
                <a:solidFill>
                  <a:srgbClr val="000000"/>
                </a:solidFill>
                <a:latin typeface="微软雅黑" panose="020B0503020204020204" pitchFamily="34" charset="-122"/>
              </a:rPr>
              <a:t>) #</a:t>
            </a:r>
            <a:r>
              <a:rPr lang="zh-CN" altLang="en-US" sz="2400" dirty="0">
                <a:solidFill>
                  <a:srgbClr val="000000"/>
                </a:solidFill>
                <a:latin typeface="微软雅黑" panose="020B0503020204020204" pitchFamily="34" charset="-122"/>
              </a:rPr>
              <a:t>对标签也归一化</a:t>
            </a:r>
            <a:endParaRPr lang="zh-CN" altLang="en-US" sz="2400" dirty="0">
              <a:solidFill>
                <a:srgbClr val="000000"/>
              </a:solidFill>
              <a:latin typeface="微软雅黑" panose="020B0503020204020204" pitchFamily="34" charset="-122"/>
            </a:endParaRPr>
          </a:p>
        </p:txBody>
      </p:sp>
      <p:sp>
        <p:nvSpPr>
          <p:cNvPr id="10" name="TextBox 31"/>
          <p:cNvSpPr txBox="1"/>
          <p:nvPr/>
        </p:nvSpPr>
        <p:spPr>
          <a:xfrm>
            <a:off x="58427" y="829221"/>
            <a:ext cx="9027146" cy="2723823"/>
          </a:xfrm>
          <a:prstGeom prst="rect">
            <a:avLst/>
          </a:prstGeom>
          <a:solidFill>
            <a:schemeClr val="accent3">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用之前已经导入的</a:t>
            </a:r>
            <a:r>
              <a:rPr lang="en-US" altLang="zh-CN" sz="2400" dirty="0" err="1">
                <a:solidFill>
                  <a:srgbClr val="000000"/>
                </a:solidFill>
                <a:latin typeface="微软雅黑" panose="020B0503020204020204" pitchFamily="34" charset="-122"/>
              </a:rPr>
              <a:t>matplotlib.pyplot</a:t>
            </a:r>
            <a:r>
              <a:rPr lang="zh-CN" altLang="en-US" sz="2400" dirty="0">
                <a:solidFill>
                  <a:srgbClr val="000000"/>
                </a:solidFill>
                <a:latin typeface="微软雅黑" panose="020B0503020204020204" pitchFamily="34" charset="-122"/>
              </a:rPr>
              <a:t>中的</a:t>
            </a:r>
            <a:r>
              <a:rPr lang="en-US" altLang="zh-CN" sz="2400" dirty="0">
                <a:solidFill>
                  <a:srgbClr val="000000"/>
                </a:solidFill>
                <a:latin typeface="微软雅黑" panose="020B0503020204020204" pitchFamily="34" charset="-122"/>
              </a:rPr>
              <a:t>plot</a:t>
            </a:r>
            <a:r>
              <a:rPr lang="zh-CN" altLang="en-US" sz="2400" dirty="0">
                <a:solidFill>
                  <a:srgbClr val="000000"/>
                </a:solidFill>
                <a:latin typeface="微软雅黑" panose="020B0503020204020204" pitchFamily="34" charset="-122"/>
              </a:rPr>
              <a:t>方法显示散点图</a:t>
            </a:r>
            <a:endParaRPr lang="zh-CN" altLang="en-US"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plt.plot</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X_train,y_train,'r</a:t>
            </a:r>
            <a:r>
              <a:rPr lang="en-US" altLang="zh-CN" sz="2400" dirty="0">
                <a:solidFill>
                  <a:srgbClr val="000000"/>
                </a:solidFill>
                <a:latin typeface="微软雅黑" panose="020B0503020204020204" pitchFamily="34" charset="-122"/>
              </a:rPr>
              <a:t>.', label='Training data') </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plt.xlabel</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Wechat</a:t>
            </a:r>
            <a:r>
              <a:rPr lang="en-US" altLang="zh-CN" sz="2400" dirty="0">
                <a:solidFill>
                  <a:srgbClr val="000000"/>
                </a:solidFill>
                <a:latin typeface="微软雅黑" panose="020B0503020204020204" pitchFamily="34" charset="-122"/>
              </a:rPr>
              <a:t> Ads') # x</a:t>
            </a:r>
            <a:r>
              <a:rPr lang="zh-CN" altLang="en-US" sz="2400" dirty="0">
                <a:solidFill>
                  <a:srgbClr val="000000"/>
                </a:solidFill>
                <a:latin typeface="微软雅黑" panose="020B0503020204020204" pitchFamily="34" charset="-122"/>
              </a:rPr>
              <a:t>轴</a:t>
            </a:r>
            <a:r>
              <a:rPr lang="en-US" altLang="zh-CN" sz="2400" dirty="0">
                <a:solidFill>
                  <a:srgbClr val="000000"/>
                </a:solidFill>
                <a:latin typeface="微软雅黑" panose="020B0503020204020204" pitchFamily="34" charset="-122"/>
              </a:rPr>
              <a:t>Label</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plt.ylabel</a:t>
            </a:r>
            <a:r>
              <a:rPr lang="en-US" altLang="zh-CN" sz="2400" dirty="0">
                <a:solidFill>
                  <a:srgbClr val="000000"/>
                </a:solidFill>
                <a:latin typeface="微软雅黑" panose="020B0503020204020204" pitchFamily="34" charset="-122"/>
              </a:rPr>
              <a:t>('Sales') # y</a:t>
            </a:r>
            <a:r>
              <a:rPr lang="zh-CN" altLang="en-US" sz="2400" dirty="0">
                <a:solidFill>
                  <a:srgbClr val="000000"/>
                </a:solidFill>
                <a:latin typeface="微软雅黑" panose="020B0503020204020204" pitchFamily="34" charset="-122"/>
              </a:rPr>
              <a:t>轴</a:t>
            </a:r>
            <a:r>
              <a:rPr lang="en-US" altLang="zh-CN" sz="2400" dirty="0">
                <a:solidFill>
                  <a:srgbClr val="000000"/>
                </a:solidFill>
                <a:latin typeface="微软雅黑" panose="020B0503020204020204" pitchFamily="34" charset="-122"/>
              </a:rPr>
              <a:t>Label</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plt.legend</a:t>
            </a:r>
            <a:r>
              <a:rPr lang="en-US" altLang="zh-CN" sz="2400" dirty="0">
                <a:solidFill>
                  <a:srgbClr val="000000"/>
                </a:solidFill>
                <a:latin typeface="微软雅黑" panose="020B0503020204020204" pitchFamily="34" charset="-122"/>
              </a:rPr>
              <a:t>() # </a:t>
            </a:r>
            <a:r>
              <a:rPr lang="zh-CN" altLang="en-US" sz="2400" dirty="0">
                <a:solidFill>
                  <a:srgbClr val="000000"/>
                </a:solidFill>
                <a:latin typeface="微软雅黑" panose="020B0503020204020204" pitchFamily="34" charset="-122"/>
              </a:rPr>
              <a:t>显示图例</a:t>
            </a:r>
            <a:endParaRPr lang="zh-CN" altLang="en-US"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plt.show</a:t>
            </a:r>
            <a:r>
              <a:rPr lang="en-US" altLang="zh-CN" sz="2400" dirty="0">
                <a:solidFill>
                  <a:srgbClr val="000000"/>
                </a:solidFill>
                <a:latin typeface="微软雅黑" panose="020B0503020204020204" pitchFamily="34" charset="-122"/>
              </a:rPr>
              <a:t>() # </a:t>
            </a:r>
            <a:r>
              <a:rPr lang="zh-CN" altLang="en-US" sz="2400" dirty="0">
                <a:solidFill>
                  <a:srgbClr val="000000"/>
                </a:solidFill>
                <a:latin typeface="微软雅黑" panose="020B0503020204020204" pitchFamily="34" charset="-122"/>
              </a:rPr>
              <a:t>显示绘图结果</a:t>
            </a:r>
            <a:endParaRPr lang="zh-CN" altLang="en-US" sz="2400"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039849" y="114937"/>
            <a:ext cx="4971711" cy="3411958"/>
          </a:xfrm>
          <a:prstGeom prst="rect">
            <a:avLst/>
          </a:prstGeom>
        </p:spPr>
      </p:pic>
      <p:pic>
        <p:nvPicPr>
          <p:cNvPr id="5" name="图片 4"/>
          <p:cNvPicPr>
            <a:picLocks noChangeAspect="1"/>
          </p:cNvPicPr>
          <p:nvPr/>
        </p:nvPicPr>
        <p:blipFill>
          <a:blip r:embed="rId3"/>
          <a:stretch>
            <a:fillRect/>
          </a:stretch>
        </p:blipFill>
        <p:spPr>
          <a:xfrm>
            <a:off x="4013427" y="3429000"/>
            <a:ext cx="4971710" cy="3269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1608133"/>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）选择机器学习模型</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确定机器学习的算法</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这里也就是线性回归算法。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确定线性回归算法的假设函数。</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确定线性回归算法的损失函数。</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3687812" y="2133180"/>
            <a:ext cx="4816376" cy="4372898"/>
          </a:xfrm>
          <a:prstGeom prst="rect">
            <a:avLst/>
          </a:prstGeom>
        </p:spPr>
      </p:pic>
      <p:pic>
        <p:nvPicPr>
          <p:cNvPr id="11" name="图片 10"/>
          <p:cNvPicPr>
            <a:picLocks noChangeAspect="1"/>
          </p:cNvPicPr>
          <p:nvPr/>
        </p:nvPicPr>
        <p:blipFill>
          <a:blip r:embed="rId3"/>
          <a:stretch>
            <a:fillRect/>
          </a:stretch>
        </p:blipFill>
        <p:spPr>
          <a:xfrm>
            <a:off x="899592" y="5128265"/>
            <a:ext cx="2016224" cy="720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1608133"/>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）选择机器学习模型</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确定机器学习的算法</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这里也就是线性回归算法。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a:t>
            </a:r>
            <a:r>
              <a:rPr lang="zh-CN" altLang="en-US" sz="2400" b="1" dirty="0">
                <a:solidFill>
                  <a:srgbClr val="0066FF"/>
                </a:solidFill>
                <a:latin typeface="微软雅黑" panose="020B0503020204020204" pitchFamily="34" charset="-122"/>
              </a:rPr>
              <a:t>假设函数</a:t>
            </a:r>
            <a:r>
              <a:rPr lang="zh-CN" altLang="en-US" sz="2400" dirty="0">
                <a:solidFill>
                  <a:srgbClr val="000000"/>
                </a:solidFill>
                <a:latin typeface="微软雅黑" panose="020B0503020204020204" pitchFamily="34" charset="-122"/>
              </a:rPr>
              <a:t>。</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确定线性回归算法的损失函数。</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827584" y="2959468"/>
            <a:ext cx="2109877" cy="898651"/>
          </a:xfrm>
          <a:prstGeom prst="rect">
            <a:avLst/>
          </a:prstGeom>
        </p:spPr>
      </p:pic>
      <p:pic>
        <p:nvPicPr>
          <p:cNvPr id="6" name="图片 5"/>
          <p:cNvPicPr>
            <a:picLocks noChangeAspect="1"/>
          </p:cNvPicPr>
          <p:nvPr/>
        </p:nvPicPr>
        <p:blipFill>
          <a:blip r:embed="rId3"/>
          <a:stretch>
            <a:fillRect/>
          </a:stretch>
        </p:blipFill>
        <p:spPr>
          <a:xfrm>
            <a:off x="965925" y="3959066"/>
            <a:ext cx="2835743" cy="8986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1608133"/>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）选择机器学习模型</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确定机器学习的算法</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这里也就是线性回归算法。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确定线性回归算法的假设函数。</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a:t>
            </a:r>
            <a:r>
              <a:rPr lang="zh-CN" altLang="en-US" sz="2400" b="1" dirty="0">
                <a:solidFill>
                  <a:srgbClr val="0066FF"/>
                </a:solidFill>
                <a:latin typeface="微软雅黑" panose="020B0503020204020204" pitchFamily="34" charset="-122"/>
              </a:rPr>
              <a:t>损失函数。</a:t>
            </a:r>
            <a:endParaRPr lang="en-US" altLang="zh-CN" sz="2400" b="1" dirty="0">
              <a:solidFill>
                <a:srgbClr val="0066FF"/>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10" name="图片 9"/>
          <p:cNvPicPr>
            <a:picLocks noChangeAspect="1"/>
          </p:cNvPicPr>
          <p:nvPr/>
        </p:nvPicPr>
        <p:blipFill>
          <a:blip r:embed="rId2"/>
          <a:stretch>
            <a:fillRect/>
          </a:stretch>
        </p:blipFill>
        <p:spPr>
          <a:xfrm>
            <a:off x="67441" y="2697470"/>
            <a:ext cx="9067034" cy="35855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1608133"/>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）选择机器学习模型</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确定机器学习的算法</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这里也就是线性回归算法。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确定线性回归算法的假设函数。</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a:t>
            </a:r>
            <a:r>
              <a:rPr lang="zh-CN" altLang="en-US" sz="2400" b="1" dirty="0">
                <a:solidFill>
                  <a:srgbClr val="0066FF"/>
                </a:solidFill>
                <a:latin typeface="微软雅黑" panose="020B0503020204020204" pitchFamily="34" charset="-122"/>
              </a:rPr>
              <a:t>损失函数。</a:t>
            </a:r>
            <a:endParaRPr lang="en-US" altLang="zh-CN" sz="2400" b="1" dirty="0">
              <a:solidFill>
                <a:srgbClr val="0066FF"/>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8" name="TextBox 31"/>
          <p:cNvSpPr txBox="1"/>
          <p:nvPr/>
        </p:nvSpPr>
        <p:spPr>
          <a:xfrm>
            <a:off x="611560" y="3268901"/>
            <a:ext cx="3851901" cy="410369"/>
          </a:xfrm>
          <a:prstGeom prst="rect">
            <a:avLst/>
          </a:prstGeom>
          <a:noFill/>
        </p:spPr>
        <p:txBody>
          <a:bodyPr vert="horz" wrap="square" lIns="0" tIns="0" rIns="0" bIns="0" rtlCol="0">
            <a:spAutoFit/>
          </a:bodyPr>
          <a:lstStyle/>
          <a:p>
            <a:pPr>
              <a:lnSpc>
                <a:spcPts val="3200"/>
              </a:lnSpc>
            </a:pPr>
            <a:r>
              <a:rPr lang="zh-CN" altLang="en-US" sz="2800" b="1" dirty="0">
                <a:solidFill>
                  <a:srgbClr val="0066FF"/>
                </a:solidFill>
                <a:latin typeface="微软雅黑" panose="020B0503020204020204" pitchFamily="34" charset="-122"/>
              </a:rPr>
              <a:t>损失函数 </a:t>
            </a:r>
            <a:r>
              <a:rPr lang="en-US" altLang="zh-CN" sz="2800" b="1" i="1" dirty="0">
                <a:latin typeface="微软雅黑" panose="020B0503020204020204" pitchFamily="34" charset="-122"/>
              </a:rPr>
              <a:t>L( w, b )</a:t>
            </a:r>
            <a:endParaRPr lang="en-US" altLang="zh-CN" sz="2800" b="1" i="1" dirty="0">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31640" y="4034631"/>
            <a:ext cx="5553075" cy="904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1608133"/>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）选择机器学习模型</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确定机器学习的算法</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这里也就是线性回归算法。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确定线性回归算法的假设函数。</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a:t>
            </a:r>
            <a:r>
              <a:rPr lang="zh-CN" altLang="en-US" sz="2400" b="1" dirty="0">
                <a:solidFill>
                  <a:srgbClr val="0066FF"/>
                </a:solidFill>
                <a:latin typeface="微软雅黑" panose="020B0503020204020204" pitchFamily="34" charset="-122"/>
              </a:rPr>
              <a:t>损失函数。</a:t>
            </a:r>
            <a:endParaRPr lang="en-US" altLang="zh-CN" sz="2400" b="1" dirty="0">
              <a:solidFill>
                <a:srgbClr val="0066FF"/>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8" name="TextBox 31"/>
          <p:cNvSpPr txBox="1"/>
          <p:nvPr/>
        </p:nvSpPr>
        <p:spPr>
          <a:xfrm>
            <a:off x="467544" y="2754283"/>
            <a:ext cx="3851901" cy="410369"/>
          </a:xfrm>
          <a:prstGeom prst="rect">
            <a:avLst/>
          </a:prstGeom>
          <a:noFill/>
        </p:spPr>
        <p:txBody>
          <a:bodyPr vert="horz" wrap="square" lIns="0" tIns="0" rIns="0" bIns="0" rtlCol="0">
            <a:spAutoFit/>
          </a:bodyPr>
          <a:lstStyle/>
          <a:p>
            <a:pPr>
              <a:lnSpc>
                <a:spcPts val="3200"/>
              </a:lnSpc>
            </a:pPr>
            <a:r>
              <a:rPr lang="zh-CN" altLang="en-US" sz="2800" b="1" dirty="0">
                <a:solidFill>
                  <a:srgbClr val="0066FF"/>
                </a:solidFill>
                <a:latin typeface="微软雅黑" panose="020B0503020204020204" pitchFamily="34" charset="-122"/>
              </a:rPr>
              <a:t>损失函数 </a:t>
            </a:r>
            <a:r>
              <a:rPr lang="en-US" altLang="zh-CN" sz="2800" b="1" i="1" dirty="0">
                <a:latin typeface="微软雅黑" panose="020B0503020204020204" pitchFamily="34" charset="-122"/>
              </a:rPr>
              <a:t>L( w, b )</a:t>
            </a:r>
            <a:endParaRPr lang="en-US" altLang="zh-CN" sz="2800" b="1" i="1" dirty="0">
              <a:latin typeface="微软雅黑" panose="020B0503020204020204" pitchFamily="34" charset="-122"/>
            </a:endParaRPr>
          </a:p>
        </p:txBody>
      </p:sp>
      <p:sp>
        <p:nvSpPr>
          <p:cNvPr id="10" name="TextBox 31"/>
          <p:cNvSpPr txBox="1"/>
          <p:nvPr/>
        </p:nvSpPr>
        <p:spPr>
          <a:xfrm>
            <a:off x="58427" y="3714290"/>
            <a:ext cx="8917164" cy="2262158"/>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def </a:t>
            </a:r>
            <a:r>
              <a:rPr lang="en-US" altLang="zh-CN" sz="2400" dirty="0" err="1">
                <a:solidFill>
                  <a:srgbClr val="000000"/>
                </a:solidFill>
                <a:latin typeface="微软雅黑" panose="020B0503020204020204" pitchFamily="34" charset="-122"/>
              </a:rPr>
              <a:t>loss_function</a:t>
            </a:r>
            <a:r>
              <a:rPr lang="en-US" altLang="zh-CN" sz="2400" dirty="0">
                <a:solidFill>
                  <a:srgbClr val="000000"/>
                </a:solidFill>
                <a:latin typeface="微软雅黑" panose="020B0503020204020204" pitchFamily="34" charset="-122"/>
              </a:rPr>
              <a:t>(X, y, weight, bias): </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定义一个</a:t>
            </a:r>
            <a:r>
              <a:rPr lang="en-US" altLang="zh-CN" sz="2000" dirty="0">
                <a:solidFill>
                  <a:srgbClr val="000000"/>
                </a:solidFill>
                <a:latin typeface="微软雅黑" panose="020B0503020204020204" pitchFamily="34" charset="-122"/>
              </a:rPr>
              <a:t>MSE</a:t>
            </a:r>
            <a:r>
              <a:rPr lang="zh-CN" altLang="en-US" sz="2000" dirty="0">
                <a:solidFill>
                  <a:srgbClr val="000000"/>
                </a:solidFill>
                <a:latin typeface="微软雅黑" panose="020B0503020204020204" pitchFamily="34" charset="-122"/>
              </a:rPr>
              <a:t>均方误差函数</a:t>
            </a:r>
            <a:endParaRPr lang="zh-CN" altLang="en-US" sz="20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y_hat</a:t>
            </a:r>
            <a:r>
              <a:rPr lang="en-US" altLang="zh-CN" sz="2400" dirty="0">
                <a:solidFill>
                  <a:srgbClr val="000000"/>
                </a:solidFill>
                <a:latin typeface="微软雅黑" panose="020B0503020204020204" pitchFamily="34" charset="-122"/>
              </a:rPr>
              <a:t> = weight*X + bias </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假设函数</a:t>
            </a:r>
            <a:endParaRPr lang="zh-CN" altLang="en-US" sz="20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loss = </a:t>
            </a:r>
            <a:r>
              <a:rPr lang="en-US" altLang="zh-CN" sz="2400" dirty="0" err="1">
                <a:solidFill>
                  <a:srgbClr val="000000"/>
                </a:solidFill>
                <a:latin typeface="微软雅黑" panose="020B0503020204020204" pitchFamily="34" charset="-122"/>
              </a:rPr>
              <a:t>y_hat</a:t>
            </a:r>
            <a:r>
              <a:rPr lang="en-US" altLang="zh-CN" sz="2400" dirty="0">
                <a:solidFill>
                  <a:srgbClr val="000000"/>
                </a:solidFill>
                <a:latin typeface="微软雅黑" panose="020B0503020204020204" pitchFamily="34" charset="-122"/>
              </a:rPr>
              <a:t>-y  </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求出每一个</a:t>
            </a:r>
            <a:r>
              <a:rPr lang="en-US" altLang="zh-CN" sz="2000" dirty="0">
                <a:solidFill>
                  <a:srgbClr val="000000"/>
                </a:solidFill>
                <a:latin typeface="微软雅黑" panose="020B0503020204020204" pitchFamily="34" charset="-122"/>
              </a:rPr>
              <a:t>y’</a:t>
            </a:r>
            <a:r>
              <a:rPr lang="zh-CN" altLang="en-US" sz="2000" dirty="0">
                <a:solidFill>
                  <a:srgbClr val="000000"/>
                </a:solidFill>
                <a:latin typeface="微软雅黑" panose="020B0503020204020204" pitchFamily="34" charset="-122"/>
              </a:rPr>
              <a:t>和训练集中真实的</a:t>
            </a:r>
            <a:r>
              <a:rPr lang="en-US" altLang="zh-CN" sz="2000" dirty="0">
                <a:solidFill>
                  <a:srgbClr val="000000"/>
                </a:solidFill>
                <a:latin typeface="微软雅黑" panose="020B0503020204020204" pitchFamily="34" charset="-122"/>
              </a:rPr>
              <a:t>y</a:t>
            </a:r>
            <a:r>
              <a:rPr lang="zh-CN" altLang="en-US" sz="2000" dirty="0">
                <a:solidFill>
                  <a:srgbClr val="000000"/>
                </a:solidFill>
                <a:latin typeface="微软雅黑" panose="020B0503020204020204" pitchFamily="34" charset="-122"/>
              </a:rPr>
              <a:t>之间的差异 </a:t>
            </a:r>
            <a:endParaRPr lang="zh-CN" altLang="en-US" sz="20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cost = </a:t>
            </a:r>
            <a:r>
              <a:rPr lang="en-US" altLang="zh-CN" sz="2400" dirty="0" err="1">
                <a:solidFill>
                  <a:srgbClr val="000000"/>
                </a:solidFill>
                <a:latin typeface="微软雅黑" panose="020B0503020204020204" pitchFamily="34" charset="-122"/>
              </a:rPr>
              <a:t>np.sum</a:t>
            </a:r>
            <a:r>
              <a:rPr lang="en-US" altLang="zh-CN" sz="2400" dirty="0">
                <a:solidFill>
                  <a:srgbClr val="000000"/>
                </a:solidFill>
                <a:latin typeface="微软雅黑" panose="020B0503020204020204" pitchFamily="34" charset="-122"/>
              </a:rPr>
              <a:t>(loss**2)/(2*</a:t>
            </a:r>
            <a:r>
              <a:rPr lang="en-US" altLang="zh-CN" sz="2400" dirty="0" err="1">
                <a:solidFill>
                  <a:srgbClr val="000000"/>
                </a:solidFill>
                <a:latin typeface="微软雅黑" panose="020B0503020204020204" pitchFamily="34" charset="-122"/>
              </a:rPr>
              <a:t>len</a:t>
            </a:r>
            <a:r>
              <a:rPr lang="en-US" altLang="zh-CN" sz="2400" dirty="0">
                <a:solidFill>
                  <a:srgbClr val="000000"/>
                </a:solidFill>
                <a:latin typeface="微软雅黑" panose="020B0503020204020204" pitchFamily="34" charset="-122"/>
              </a:rPr>
              <a:t>(X)) </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均方误差函数的代码实现</a:t>
            </a:r>
            <a:endParaRPr lang="zh-CN" altLang="en-US" sz="20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    </a:t>
            </a:r>
            <a:r>
              <a:rPr lang="en-US" altLang="zh-CN" sz="2400" dirty="0">
                <a:solidFill>
                  <a:srgbClr val="000000"/>
                </a:solidFill>
                <a:latin typeface="微软雅黑" panose="020B0503020204020204" pitchFamily="34" charset="-122"/>
              </a:rPr>
              <a:t>return cost </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返回当前模型的均方误差值</a:t>
            </a:r>
            <a:endParaRPr lang="zh-CN" altLang="en-US" sz="2000" dirty="0">
              <a:solidFill>
                <a:srgbClr val="000000"/>
              </a:solidFill>
              <a:latin typeface="微软雅黑" panose="020B0503020204020204" pitchFamily="34" charset="-122"/>
            </a:endParaRPr>
          </a:p>
        </p:txBody>
      </p:sp>
      <p:sp>
        <p:nvSpPr>
          <p:cNvPr id="11" name="TextBox 31"/>
          <p:cNvSpPr txBox="1"/>
          <p:nvPr/>
        </p:nvSpPr>
        <p:spPr>
          <a:xfrm>
            <a:off x="84867" y="1715124"/>
            <a:ext cx="8601933" cy="1804468"/>
          </a:xfrm>
          <a:prstGeom prst="rect">
            <a:avLst/>
          </a:prstGeom>
          <a:solidFill>
            <a:schemeClr val="accent3">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print ("</a:t>
            </a:r>
            <a:r>
              <a:rPr lang="zh-CN" altLang="en-US" sz="2400" dirty="0">
                <a:solidFill>
                  <a:srgbClr val="000000"/>
                </a:solidFill>
                <a:latin typeface="微软雅黑" panose="020B0503020204020204" pitchFamily="34" charset="-122"/>
              </a:rPr>
              <a:t>当权重</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，偏置</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时，损失为：</a:t>
            </a:r>
            <a:r>
              <a:rPr lang="en-US" altLang="zh-CN" sz="2400" dirty="0">
                <a:solidFill>
                  <a:srgbClr val="000000"/>
                </a:solidFill>
                <a:latin typeface="微软雅黑" panose="020B0503020204020204" pitchFamily="34" charset="-122"/>
              </a:rPr>
              <a:t>", </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loss_function</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X_train</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y_train</a:t>
            </a:r>
            <a:r>
              <a:rPr lang="en-US" altLang="zh-CN" sz="2400" dirty="0">
                <a:solidFill>
                  <a:srgbClr val="000000"/>
                </a:solidFill>
                <a:latin typeface="微软雅黑" panose="020B0503020204020204" pitchFamily="34" charset="-122"/>
              </a:rPr>
              <a:t>, weight=5, bias=3))</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print ("</a:t>
            </a:r>
            <a:r>
              <a:rPr lang="zh-CN" altLang="en-US" sz="2400" dirty="0">
                <a:solidFill>
                  <a:srgbClr val="000000"/>
                </a:solidFill>
                <a:latin typeface="微软雅黑" panose="020B0503020204020204" pitchFamily="34" charset="-122"/>
              </a:rPr>
              <a:t>当权重</a:t>
            </a:r>
            <a:r>
              <a:rPr lang="en-US" altLang="zh-CN" sz="2400" dirty="0">
                <a:solidFill>
                  <a:srgbClr val="000000"/>
                </a:solidFill>
                <a:latin typeface="微软雅黑" panose="020B0503020204020204" pitchFamily="34" charset="-122"/>
              </a:rPr>
              <a:t>100</a:t>
            </a:r>
            <a:r>
              <a:rPr lang="zh-CN" altLang="en-US" sz="2400" dirty="0">
                <a:solidFill>
                  <a:srgbClr val="000000"/>
                </a:solidFill>
                <a:latin typeface="微软雅黑" panose="020B0503020204020204" pitchFamily="34" charset="-122"/>
              </a:rPr>
              <a:t>，偏置</a:t>
            </a:r>
            <a:r>
              <a:rPr lang="en-US" altLang="zh-CN" sz="2400" dirty="0">
                <a:solidFill>
                  <a:srgbClr val="000000"/>
                </a:solidFill>
                <a:latin typeface="微软雅黑" panose="020B0503020204020204" pitchFamily="34" charset="-122"/>
              </a:rPr>
              <a:t>1</a:t>
            </a:r>
            <a:r>
              <a:rPr lang="zh-CN" altLang="en-US" sz="2400" dirty="0">
                <a:solidFill>
                  <a:srgbClr val="000000"/>
                </a:solidFill>
                <a:latin typeface="微软雅黑" panose="020B0503020204020204" pitchFamily="34" charset="-122"/>
              </a:rPr>
              <a:t>时，损失为：</a:t>
            </a:r>
            <a:r>
              <a:rPr lang="en-US" altLang="zh-CN" sz="2400" dirty="0">
                <a:solidFill>
                  <a:srgbClr val="000000"/>
                </a:solidFill>
                <a:latin typeface="微软雅黑" panose="020B0503020204020204" pitchFamily="34" charset="-122"/>
              </a:rPr>
              <a:t>", </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loss_function</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X_train</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y_train</a:t>
            </a:r>
            <a:r>
              <a:rPr lang="en-US" altLang="zh-CN" sz="2400" dirty="0">
                <a:solidFill>
                  <a:srgbClr val="000000"/>
                </a:solidFill>
                <a:latin typeface="微软雅黑" panose="020B0503020204020204" pitchFamily="34" charset="-122"/>
              </a:rPr>
              <a:t>, weight=100, bias=1))</a:t>
            </a:r>
            <a:endParaRPr lang="zh-CN" altLang="en-US" sz="2000" dirty="0">
              <a:solidFill>
                <a:srgbClr val="000000"/>
              </a:solidFill>
              <a:latin typeface="微软雅黑" panose="020B0503020204020204" pitchFamily="34" charset="-122"/>
            </a:endParaRPr>
          </a:p>
        </p:txBody>
      </p:sp>
      <p:sp>
        <p:nvSpPr>
          <p:cNvPr id="12" name="TextBox 31"/>
          <p:cNvSpPr txBox="1"/>
          <p:nvPr/>
        </p:nvSpPr>
        <p:spPr>
          <a:xfrm>
            <a:off x="84867" y="870680"/>
            <a:ext cx="8601933" cy="877163"/>
          </a:xfrm>
          <a:prstGeom prst="rect">
            <a:avLst/>
          </a:prstGeom>
          <a:solidFill>
            <a:schemeClr val="accent5">
              <a:lumMod val="20000"/>
              <a:lumOff val="80000"/>
            </a:schemeClr>
          </a:solidFill>
        </p:spPr>
        <p:txBody>
          <a:bodyPr vert="horz" wrap="square" lIns="0" tIns="0" rIns="0" bIns="0" rtlCol="0">
            <a:spAutoFit/>
          </a:bodyPr>
          <a:lstStyle/>
          <a:p>
            <a:pPr>
              <a:lnSpc>
                <a:spcPts val="3600"/>
              </a:lnSpc>
            </a:pPr>
            <a:r>
              <a:rPr lang="zh-CN" altLang="en-US" sz="2400" dirty="0">
                <a:solidFill>
                  <a:srgbClr val="000000"/>
                </a:solidFill>
                <a:latin typeface="微软雅黑" panose="020B0503020204020204" pitchFamily="34" charset="-122"/>
              </a:rPr>
              <a:t>当权重</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，偏置</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时，损失为： </a:t>
            </a:r>
            <a:r>
              <a:rPr lang="en-US" altLang="zh-CN" sz="2400" dirty="0">
                <a:solidFill>
                  <a:srgbClr val="000000"/>
                </a:solidFill>
                <a:latin typeface="微软雅黑" panose="020B0503020204020204" pitchFamily="34" charset="-122"/>
              </a:rPr>
              <a:t>12.796390970780058</a:t>
            </a:r>
            <a:endParaRPr lang="en-US" altLang="zh-CN" sz="2400" dirty="0">
              <a:solidFill>
                <a:srgbClr val="000000"/>
              </a:solidFill>
              <a:latin typeface="微软雅黑" panose="020B0503020204020204" pitchFamily="34" charset="-122"/>
            </a:endParaRPr>
          </a:p>
          <a:p>
            <a:pPr>
              <a:lnSpc>
                <a:spcPts val="3600"/>
              </a:lnSpc>
            </a:pPr>
            <a:r>
              <a:rPr lang="zh-CN" altLang="en-US" sz="2400" dirty="0">
                <a:solidFill>
                  <a:srgbClr val="000000"/>
                </a:solidFill>
                <a:latin typeface="微软雅黑" panose="020B0503020204020204" pitchFamily="34" charset="-122"/>
              </a:rPr>
              <a:t>当权重</a:t>
            </a:r>
            <a:r>
              <a:rPr lang="en-US" altLang="zh-CN" sz="2400" dirty="0">
                <a:solidFill>
                  <a:srgbClr val="000000"/>
                </a:solidFill>
                <a:latin typeface="微软雅黑" panose="020B0503020204020204" pitchFamily="34" charset="-122"/>
              </a:rPr>
              <a:t>100</a:t>
            </a:r>
            <a:r>
              <a:rPr lang="zh-CN" altLang="en-US" sz="2400" dirty="0">
                <a:solidFill>
                  <a:srgbClr val="000000"/>
                </a:solidFill>
                <a:latin typeface="微软雅黑" panose="020B0503020204020204" pitchFamily="34" charset="-122"/>
              </a:rPr>
              <a:t>，偏置</a:t>
            </a:r>
            <a:r>
              <a:rPr lang="en-US" altLang="zh-CN" sz="2400" dirty="0">
                <a:solidFill>
                  <a:srgbClr val="000000"/>
                </a:solidFill>
                <a:latin typeface="微软雅黑" panose="020B0503020204020204" pitchFamily="34" charset="-122"/>
              </a:rPr>
              <a:t>1</a:t>
            </a:r>
            <a:r>
              <a:rPr lang="zh-CN" altLang="en-US" sz="2400" dirty="0">
                <a:solidFill>
                  <a:srgbClr val="000000"/>
                </a:solidFill>
                <a:latin typeface="微软雅黑" panose="020B0503020204020204" pitchFamily="34" charset="-122"/>
              </a:rPr>
              <a:t>时，损失为： </a:t>
            </a:r>
            <a:r>
              <a:rPr lang="en-US" altLang="zh-CN" sz="2400" dirty="0">
                <a:solidFill>
                  <a:srgbClr val="000000"/>
                </a:solidFill>
                <a:latin typeface="微软雅黑" panose="020B0503020204020204" pitchFamily="34" charset="-122"/>
              </a:rPr>
              <a:t>1577.9592615030556</a:t>
            </a:r>
            <a:endParaRPr lang="zh-CN" altLang="en-US" sz="2000"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899592" y="2007399"/>
            <a:ext cx="6949169" cy="39315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5301451"/>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1</a:t>
            </a:r>
            <a:r>
              <a:rPr lang="zh-CN" altLang="en-US" sz="2400" dirty="0">
                <a:solidFill>
                  <a:srgbClr val="000000"/>
                </a:solidFill>
                <a:latin typeface="微软雅黑" panose="020B0503020204020204" pitchFamily="34" charset="-122"/>
              </a:rPr>
              <a:t>）明确定义所要解决的问题</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网店销售额的预测。</a:t>
            </a:r>
            <a:endParaRPr lang="en-US" altLang="zh-CN" sz="2400" dirty="0">
              <a:solidFill>
                <a:srgbClr val="000000"/>
              </a:solidFill>
              <a:latin typeface="微软雅黑" panose="020B0503020204020204" pitchFamily="34" charset="-122"/>
            </a:endParaRPr>
          </a:p>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将收集到的数据可视化；</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拆分数据集为训练集和测试集；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）选择机器学习模型的环节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确定机器学习的算法</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这里也就是线性回归算法。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确定线性回归算法的假设函数。</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确定线性回归算法的损失函数。</a:t>
            </a:r>
            <a:endParaRPr lang="en-US" altLang="zh-CN" sz="2400" dirty="0">
              <a:solidFill>
                <a:srgbClr val="000000"/>
              </a:solidFill>
              <a:latin typeface="微软雅黑" panose="020B0503020204020204" pitchFamily="34" charset="-122"/>
            </a:endParaRPr>
          </a:p>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）进行超参数调试和性能优化。</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2411760" y="1341511"/>
            <a:ext cx="5905500" cy="1009650"/>
          </a:xfrm>
          <a:prstGeom prst="rect">
            <a:avLst/>
          </a:prstGeom>
        </p:spPr>
      </p:pic>
      <p:sp>
        <p:nvSpPr>
          <p:cNvPr id="10" name="TextBox 31"/>
          <p:cNvSpPr txBox="1"/>
          <p:nvPr/>
        </p:nvSpPr>
        <p:spPr>
          <a:xfrm>
            <a:off x="84868" y="1595836"/>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均方误差函数：</a:t>
            </a:r>
            <a:endParaRPr lang="en-US" altLang="zh-CN" sz="2400" dirty="0">
              <a:solidFill>
                <a:srgbClr val="000000"/>
              </a:solidFill>
              <a:latin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0589" y="2239999"/>
            <a:ext cx="4514850" cy="4200525"/>
          </a:xfrm>
          <a:prstGeom prst="rect">
            <a:avLst/>
          </a:prstGeom>
        </p:spPr>
      </p:pic>
      <p:pic>
        <p:nvPicPr>
          <p:cNvPr id="11" name="图片 10"/>
          <p:cNvPicPr>
            <a:picLocks noChangeAspect="1"/>
          </p:cNvPicPr>
          <p:nvPr/>
        </p:nvPicPr>
        <p:blipFill>
          <a:blip r:embed="rId4"/>
          <a:stretch>
            <a:fillRect/>
          </a:stretch>
        </p:blipFill>
        <p:spPr>
          <a:xfrm>
            <a:off x="4566503" y="2372524"/>
            <a:ext cx="4530477" cy="40235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2411760" y="1460499"/>
            <a:ext cx="5905500" cy="1009650"/>
          </a:xfrm>
          <a:prstGeom prst="rect">
            <a:avLst/>
          </a:prstGeom>
        </p:spPr>
      </p:pic>
      <p:sp>
        <p:nvSpPr>
          <p:cNvPr id="10" name="TextBox 31"/>
          <p:cNvSpPr txBox="1"/>
          <p:nvPr/>
        </p:nvSpPr>
        <p:spPr>
          <a:xfrm>
            <a:off x="84868" y="1595836"/>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均方误差函数：</a:t>
            </a:r>
            <a:endParaRPr lang="en-US" altLang="zh-CN" sz="2400" dirty="0">
              <a:solidFill>
                <a:srgbClr val="000000"/>
              </a:solidFill>
              <a:latin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0589" y="2239999"/>
            <a:ext cx="4514850" cy="4200525"/>
          </a:xfrm>
          <a:prstGeom prst="rect">
            <a:avLst/>
          </a:prstGeom>
        </p:spPr>
      </p:pic>
      <p:sp>
        <p:nvSpPr>
          <p:cNvPr id="12" name="TextBox 31"/>
          <p:cNvSpPr txBox="1"/>
          <p:nvPr/>
        </p:nvSpPr>
        <p:spPr>
          <a:xfrm>
            <a:off x="4388016" y="4178031"/>
            <a:ext cx="4514851" cy="1800493"/>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zh-CN" altLang="en-US" sz="2400" dirty="0"/>
              <a:t>梯度下降的过程就是在程序中变化参数</a:t>
            </a:r>
            <a:r>
              <a:rPr lang="en-US" altLang="zh-CN" sz="2400" dirty="0"/>
              <a:t>w</a:t>
            </a:r>
            <a:r>
              <a:rPr lang="zh-CN" altLang="en-US" sz="2400" dirty="0"/>
              <a:t>和</a:t>
            </a:r>
            <a:r>
              <a:rPr lang="en-US" altLang="zh-CN" sz="2400" dirty="0"/>
              <a:t>b</a:t>
            </a:r>
            <a:r>
              <a:rPr lang="zh-CN" altLang="en-US" sz="2400" dirty="0"/>
              <a:t>，使</a:t>
            </a:r>
            <a:r>
              <a:rPr lang="en-US" altLang="zh-CN" sz="2400" dirty="0"/>
              <a:t>L</a:t>
            </a:r>
            <a:r>
              <a:rPr lang="zh-CN" altLang="en-US" sz="2400" dirty="0"/>
              <a:t>，也就是损失值，逐渐趋近最低点（也称为机器学习中的最优解）。</a:t>
            </a:r>
            <a:endParaRPr lang="zh-CN" altLang="en-US" sz="2000"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13" name="图片 12"/>
          <p:cNvPicPr>
            <a:picLocks noChangeAspect="1"/>
          </p:cNvPicPr>
          <p:nvPr/>
        </p:nvPicPr>
        <p:blipFill>
          <a:blip r:embed="rId2"/>
          <a:stretch>
            <a:fillRect/>
          </a:stretch>
        </p:blipFill>
        <p:spPr>
          <a:xfrm>
            <a:off x="36462" y="1942216"/>
            <a:ext cx="8390098" cy="4483951"/>
          </a:xfrm>
          <a:prstGeom prst="rect">
            <a:avLst/>
          </a:prstGeom>
        </p:spPr>
      </p:pic>
      <p:sp>
        <p:nvSpPr>
          <p:cNvPr id="10" name="TextBox 31"/>
          <p:cNvSpPr txBox="1"/>
          <p:nvPr/>
        </p:nvSpPr>
        <p:spPr>
          <a:xfrm>
            <a:off x="117894" y="1456728"/>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均方误差函数：</a:t>
            </a:r>
            <a:endParaRPr lang="en-US" altLang="zh-CN" sz="2400" dirty="0">
              <a:solidFill>
                <a:srgbClr val="000000"/>
              </a:solidFill>
              <a:latin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411760" y="1460499"/>
            <a:ext cx="5905500" cy="1009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13" name="图片 12"/>
          <p:cNvPicPr>
            <a:picLocks noChangeAspect="1"/>
          </p:cNvPicPr>
          <p:nvPr/>
        </p:nvPicPr>
        <p:blipFill>
          <a:blip r:embed="rId2"/>
          <a:stretch>
            <a:fillRect/>
          </a:stretch>
        </p:blipFill>
        <p:spPr>
          <a:xfrm>
            <a:off x="36462" y="1942216"/>
            <a:ext cx="8390098" cy="4483951"/>
          </a:xfrm>
          <a:prstGeom prst="rect">
            <a:avLst/>
          </a:prstGeom>
        </p:spPr>
      </p:pic>
      <p:sp>
        <p:nvSpPr>
          <p:cNvPr id="10" name="TextBox 31"/>
          <p:cNvSpPr txBox="1"/>
          <p:nvPr/>
        </p:nvSpPr>
        <p:spPr>
          <a:xfrm>
            <a:off x="117894" y="1456728"/>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均方误差函数：</a:t>
            </a:r>
            <a:endParaRPr lang="en-US" altLang="zh-CN" sz="2400" dirty="0">
              <a:solidFill>
                <a:srgbClr val="000000"/>
              </a:solidFill>
              <a:latin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411760" y="1460499"/>
            <a:ext cx="5905500" cy="1009650"/>
          </a:xfrm>
          <a:prstGeom prst="rect">
            <a:avLst/>
          </a:prstGeom>
        </p:spPr>
      </p:pic>
      <p:sp>
        <p:nvSpPr>
          <p:cNvPr id="11" name="TextBox 31"/>
          <p:cNvSpPr txBox="1"/>
          <p:nvPr/>
        </p:nvSpPr>
        <p:spPr>
          <a:xfrm>
            <a:off x="1082770" y="514162"/>
            <a:ext cx="6868477" cy="2262158"/>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zh-CN" altLang="en-US" sz="2400" dirty="0"/>
              <a:t>通过梯度下降法，如果初始估计的</a:t>
            </a:r>
            <a:r>
              <a:rPr lang="en-US" altLang="zh-CN" sz="2400" dirty="0"/>
              <a:t>w</a:t>
            </a:r>
            <a:r>
              <a:rPr lang="zh-CN" altLang="en-US" sz="2400" dirty="0"/>
              <a:t>值落在最优值左边，那么梯度下降会将</a:t>
            </a:r>
            <a:r>
              <a:rPr lang="en-US" altLang="zh-CN" sz="2400" dirty="0"/>
              <a:t>w</a:t>
            </a:r>
            <a:r>
              <a:rPr lang="zh-CN" altLang="en-US" sz="2400" dirty="0"/>
              <a:t>增大，以趋近最低值；如果初始估计的</a:t>
            </a:r>
            <a:r>
              <a:rPr lang="en-US" altLang="zh-CN" sz="2400" dirty="0"/>
              <a:t>w</a:t>
            </a:r>
            <a:r>
              <a:rPr lang="zh-CN" altLang="en-US" sz="2400" dirty="0"/>
              <a:t>值落在最优值右边，那么梯度下降会将</a:t>
            </a:r>
            <a:r>
              <a:rPr lang="en-US" altLang="zh-CN" sz="2400" dirty="0"/>
              <a:t>w</a:t>
            </a:r>
            <a:r>
              <a:rPr lang="zh-CN" altLang="en-US" sz="2400" dirty="0"/>
              <a:t>减小，以趋近最低值。这个逐渐趋近于最优值的过程也叫作损失函数的收敛。</a:t>
            </a:r>
            <a:endParaRPr lang="zh-CN" altLang="en-US" sz="2000" dirty="0">
              <a:solidFill>
                <a:srgbClr val="000000"/>
              </a:solidFill>
              <a:latin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216043" y="2798658"/>
            <a:ext cx="5334000" cy="923925"/>
          </a:xfrm>
          <a:prstGeom prst="rect">
            <a:avLst/>
          </a:prstGeom>
        </p:spPr>
      </p:pic>
      <p:pic>
        <p:nvPicPr>
          <p:cNvPr id="14" name="图片 13"/>
          <p:cNvPicPr>
            <a:picLocks noChangeAspect="1"/>
          </p:cNvPicPr>
          <p:nvPr/>
        </p:nvPicPr>
        <p:blipFill>
          <a:blip r:embed="rId5"/>
          <a:stretch>
            <a:fillRect/>
          </a:stretch>
        </p:blipFill>
        <p:spPr>
          <a:xfrm>
            <a:off x="5598525" y="2935509"/>
            <a:ext cx="3219450" cy="904875"/>
          </a:xfrm>
          <a:prstGeom prst="rect">
            <a:avLst/>
          </a:prstGeom>
        </p:spPr>
      </p:pic>
      <p:pic>
        <p:nvPicPr>
          <p:cNvPr id="5" name="图片 4"/>
          <p:cNvPicPr>
            <a:picLocks noChangeAspect="1"/>
          </p:cNvPicPr>
          <p:nvPr/>
        </p:nvPicPr>
        <p:blipFill>
          <a:blip r:embed="rId6"/>
          <a:stretch>
            <a:fillRect/>
          </a:stretch>
        </p:blipFill>
        <p:spPr>
          <a:xfrm>
            <a:off x="2736039" y="3831045"/>
            <a:ext cx="6105525" cy="77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10" name="TextBox 31"/>
          <p:cNvSpPr txBox="1"/>
          <p:nvPr/>
        </p:nvSpPr>
        <p:spPr>
          <a:xfrm>
            <a:off x="117894" y="1456728"/>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均方误差函数：</a:t>
            </a:r>
            <a:endParaRPr lang="en-US" altLang="zh-CN" sz="2400" dirty="0">
              <a:solidFill>
                <a:srgbClr val="000000"/>
              </a:solidFill>
              <a:latin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411760" y="1460499"/>
            <a:ext cx="5905500" cy="1009650"/>
          </a:xfrm>
          <a:prstGeom prst="rect">
            <a:avLst/>
          </a:prstGeom>
        </p:spPr>
      </p:pic>
      <p:sp>
        <p:nvSpPr>
          <p:cNvPr id="12" name="TextBox 31"/>
          <p:cNvSpPr txBox="1"/>
          <p:nvPr/>
        </p:nvSpPr>
        <p:spPr>
          <a:xfrm>
            <a:off x="161409" y="3564309"/>
            <a:ext cx="8470757" cy="2734082"/>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t>  </a:t>
            </a:r>
            <a:r>
              <a:rPr lang="en-US" altLang="zh-CN" sz="2400" dirty="0" err="1"/>
              <a:t>y_hat</a:t>
            </a:r>
            <a:r>
              <a:rPr lang="en-US" altLang="zh-CN" sz="2400" dirty="0"/>
              <a:t>  = w*X + b </a:t>
            </a:r>
            <a:r>
              <a:rPr lang="en-US" altLang="zh-CN" sz="2000" dirty="0"/>
              <a:t># </a:t>
            </a:r>
            <a:r>
              <a:rPr lang="zh-CN" altLang="en-US" sz="2000" dirty="0"/>
              <a:t>这个是向量化运行实现的假设函数</a:t>
            </a:r>
            <a:endParaRPr lang="zh-CN" altLang="en-US" sz="2000" dirty="0"/>
          </a:p>
          <a:p>
            <a:pPr>
              <a:lnSpc>
                <a:spcPts val="3600"/>
              </a:lnSpc>
            </a:pPr>
            <a:r>
              <a:rPr lang="zh-CN" altLang="en-US" sz="2400" dirty="0"/>
              <a:t>  </a:t>
            </a:r>
            <a:r>
              <a:rPr lang="en-US" altLang="zh-CN" sz="2400" dirty="0"/>
              <a:t>loss = </a:t>
            </a:r>
            <a:r>
              <a:rPr lang="en-US" altLang="zh-CN" sz="2400" dirty="0" err="1"/>
              <a:t>y_hat</a:t>
            </a:r>
            <a:r>
              <a:rPr lang="en-US" altLang="zh-CN" sz="2400" dirty="0"/>
              <a:t>-y  </a:t>
            </a:r>
            <a:r>
              <a:rPr lang="en-US" altLang="zh-CN" sz="2000" dirty="0"/>
              <a:t># </a:t>
            </a:r>
            <a:r>
              <a:rPr lang="zh-CN" altLang="en-US" sz="2000" dirty="0"/>
              <a:t>这是中间过程</a:t>
            </a:r>
            <a:r>
              <a:rPr lang="en-US" altLang="zh-CN" sz="2000" dirty="0"/>
              <a:t>,</a:t>
            </a:r>
            <a:r>
              <a:rPr lang="zh-CN" altLang="en-US" sz="2000" dirty="0"/>
              <a:t>求得的是假设函数预测的</a:t>
            </a:r>
            <a:r>
              <a:rPr lang="en-US" altLang="zh-CN" sz="2000" dirty="0"/>
              <a:t>y</a:t>
            </a:r>
            <a:r>
              <a:rPr lang="zh-CN" altLang="en-US" sz="2000" dirty="0"/>
              <a:t>和真正的</a:t>
            </a:r>
            <a:r>
              <a:rPr lang="en-US" altLang="zh-CN" sz="2000" dirty="0"/>
              <a:t>y</a:t>
            </a:r>
            <a:r>
              <a:rPr lang="zh-CN" altLang="en-US" sz="2000" dirty="0"/>
              <a:t>值间的差值</a:t>
            </a:r>
            <a:endParaRPr lang="zh-CN" altLang="en-US" sz="2000" dirty="0"/>
          </a:p>
          <a:p>
            <a:pPr>
              <a:lnSpc>
                <a:spcPts val="3600"/>
              </a:lnSpc>
            </a:pPr>
            <a:r>
              <a:rPr lang="zh-CN" altLang="en-US" sz="2400" dirty="0"/>
              <a:t>   </a:t>
            </a:r>
            <a:r>
              <a:rPr lang="en-US" altLang="zh-CN" sz="2400" dirty="0" err="1"/>
              <a:t>derivative_w</a:t>
            </a:r>
            <a:r>
              <a:rPr lang="en-US" altLang="zh-CN" sz="2400" dirty="0"/>
              <a:t> = X.T.dot(loss)/</a:t>
            </a:r>
            <a:r>
              <a:rPr lang="en-US" altLang="zh-CN" sz="2400" dirty="0" err="1"/>
              <a:t>len</a:t>
            </a:r>
            <a:r>
              <a:rPr lang="en-US" altLang="zh-CN" sz="2400" dirty="0"/>
              <a:t>(X) </a:t>
            </a:r>
            <a:r>
              <a:rPr lang="en-US" altLang="zh-CN" sz="2000" dirty="0"/>
              <a:t># </a:t>
            </a:r>
            <a:r>
              <a:rPr lang="zh-CN" altLang="en-US" sz="2000" dirty="0"/>
              <a:t>对权重求导</a:t>
            </a:r>
            <a:r>
              <a:rPr lang="en-US" altLang="zh-CN" sz="2000" dirty="0"/>
              <a:t>, </a:t>
            </a:r>
            <a:r>
              <a:rPr lang="en-US" altLang="zh-CN" sz="2000" dirty="0" err="1"/>
              <a:t>len</a:t>
            </a:r>
            <a:r>
              <a:rPr lang="en-US" altLang="zh-CN" sz="2000" dirty="0"/>
              <a:t>(X)</a:t>
            </a:r>
            <a:r>
              <a:rPr lang="zh-CN" altLang="en-US" sz="2000" dirty="0"/>
              <a:t>是样本总数</a:t>
            </a:r>
            <a:endParaRPr lang="zh-CN" altLang="en-US" sz="2000" dirty="0"/>
          </a:p>
          <a:p>
            <a:pPr>
              <a:lnSpc>
                <a:spcPts val="3600"/>
              </a:lnSpc>
            </a:pPr>
            <a:r>
              <a:rPr lang="zh-CN" altLang="en-US" sz="2400" dirty="0"/>
              <a:t>   </a:t>
            </a:r>
            <a:r>
              <a:rPr lang="en-US" altLang="zh-CN" sz="2400" dirty="0" err="1"/>
              <a:t>derivative_b</a:t>
            </a:r>
            <a:r>
              <a:rPr lang="en-US" altLang="zh-CN" sz="2400" dirty="0"/>
              <a:t> = sum(loss)*1/</a:t>
            </a:r>
            <a:r>
              <a:rPr lang="en-US" altLang="zh-CN" sz="2400" dirty="0" err="1"/>
              <a:t>len</a:t>
            </a:r>
            <a:r>
              <a:rPr lang="en-US" altLang="zh-CN" sz="2400" dirty="0"/>
              <a:t>(X) </a:t>
            </a:r>
            <a:r>
              <a:rPr lang="en-US" altLang="zh-CN" sz="2000" dirty="0"/>
              <a:t># </a:t>
            </a:r>
            <a:r>
              <a:rPr lang="zh-CN" altLang="en-US" sz="2000" dirty="0"/>
              <a:t>对偏置求导</a:t>
            </a:r>
            <a:endParaRPr lang="zh-CN" altLang="en-US" sz="2000" dirty="0"/>
          </a:p>
          <a:p>
            <a:pPr>
              <a:lnSpc>
                <a:spcPts val="3600"/>
              </a:lnSpc>
            </a:pPr>
            <a:r>
              <a:rPr lang="zh-CN" altLang="en-US" sz="2400" dirty="0"/>
              <a:t> </a:t>
            </a:r>
            <a:endParaRPr lang="zh-CN" altLang="en-US" sz="2000"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16043" y="2493603"/>
            <a:ext cx="5334000" cy="923925"/>
          </a:xfrm>
          <a:prstGeom prst="rect">
            <a:avLst/>
          </a:prstGeom>
        </p:spPr>
      </p:pic>
      <p:pic>
        <p:nvPicPr>
          <p:cNvPr id="6" name="图片 5"/>
          <p:cNvPicPr>
            <a:picLocks noChangeAspect="1"/>
          </p:cNvPicPr>
          <p:nvPr/>
        </p:nvPicPr>
        <p:blipFill>
          <a:blip r:embed="rId4"/>
          <a:stretch>
            <a:fillRect/>
          </a:stretch>
        </p:blipFill>
        <p:spPr>
          <a:xfrm>
            <a:off x="5598525" y="2630454"/>
            <a:ext cx="3219450" cy="904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10" name="TextBox 31"/>
          <p:cNvSpPr txBox="1"/>
          <p:nvPr/>
        </p:nvSpPr>
        <p:spPr>
          <a:xfrm>
            <a:off x="241471" y="1631299"/>
            <a:ext cx="8601932" cy="1197764"/>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学习速率学习速率乘以损失曲线求导之后的微分值，就是一次梯度变化的步长（</a:t>
            </a:r>
            <a:r>
              <a:rPr lang="en-US" altLang="zh-CN" sz="2400" dirty="0">
                <a:solidFill>
                  <a:srgbClr val="000000"/>
                </a:solidFill>
                <a:latin typeface="微软雅黑" panose="020B0503020204020204" pitchFamily="34" charset="-122"/>
              </a:rPr>
              <a:t>step size</a:t>
            </a:r>
            <a:r>
              <a:rPr lang="zh-CN" altLang="en-US" sz="2400" dirty="0">
                <a:solidFill>
                  <a:srgbClr val="000000"/>
                </a:solidFill>
                <a:latin typeface="微软雅黑" panose="020B0503020204020204" pitchFamily="34" charset="-122"/>
              </a:rPr>
              <a:t>）。它控制着当前梯度下降的节奏，或快或慢，</a:t>
            </a:r>
            <a:r>
              <a:rPr lang="en-US" altLang="zh-CN" sz="2400" dirty="0">
                <a:solidFill>
                  <a:srgbClr val="000000"/>
                </a:solidFill>
                <a:latin typeface="微软雅黑" panose="020B0503020204020204" pitchFamily="34" charset="-122"/>
              </a:rPr>
              <a:t>w</a:t>
            </a:r>
            <a:r>
              <a:rPr lang="zh-CN" altLang="en-US" sz="2400" dirty="0">
                <a:solidFill>
                  <a:srgbClr val="000000"/>
                </a:solidFill>
                <a:latin typeface="微软雅黑" panose="020B0503020204020204" pitchFamily="34" charset="-122"/>
              </a:rPr>
              <a:t>将在每一次迭代过程中被更新、优化。</a:t>
            </a:r>
            <a:endParaRPr lang="en-US" altLang="zh-CN" sz="2400"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771798" y="2925223"/>
            <a:ext cx="3233021" cy="1007551"/>
          </a:xfrm>
          <a:prstGeom prst="rect">
            <a:avLst/>
          </a:prstGeom>
        </p:spPr>
      </p:pic>
      <p:sp>
        <p:nvSpPr>
          <p:cNvPr id="13" name="TextBox 31"/>
          <p:cNvSpPr txBox="1"/>
          <p:nvPr/>
        </p:nvSpPr>
        <p:spPr>
          <a:xfrm>
            <a:off x="307059" y="4058695"/>
            <a:ext cx="7865342" cy="883190"/>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t>w = w - </a:t>
            </a:r>
            <a:r>
              <a:rPr lang="en-US" altLang="zh-CN" sz="2400" dirty="0" err="1"/>
              <a:t>lr</a:t>
            </a:r>
            <a:r>
              <a:rPr lang="en-US" altLang="zh-CN" sz="2400" dirty="0"/>
              <a:t>*</a:t>
            </a:r>
            <a:r>
              <a:rPr lang="en-US" altLang="zh-CN" sz="2400" dirty="0" err="1"/>
              <a:t>derivative_w</a:t>
            </a:r>
            <a:r>
              <a:rPr lang="en-US" altLang="zh-CN" sz="2400" dirty="0"/>
              <a:t> # </a:t>
            </a:r>
            <a:r>
              <a:rPr lang="zh-CN" altLang="en-US" sz="2400" dirty="0"/>
              <a:t>结合下降速率</a:t>
            </a:r>
            <a:r>
              <a:rPr lang="en-US" altLang="zh-CN" sz="2400" dirty="0"/>
              <a:t>alpha</a:t>
            </a:r>
            <a:r>
              <a:rPr lang="zh-CN" altLang="en-US" sz="2400" dirty="0"/>
              <a:t>更新权重</a:t>
            </a:r>
            <a:endParaRPr lang="zh-CN" altLang="en-US" sz="2400" dirty="0"/>
          </a:p>
          <a:p>
            <a:pPr>
              <a:lnSpc>
                <a:spcPts val="3600"/>
              </a:lnSpc>
            </a:pPr>
            <a:r>
              <a:rPr lang="en-US" altLang="zh-CN" sz="2400" dirty="0"/>
              <a:t>b = b - </a:t>
            </a:r>
            <a:r>
              <a:rPr lang="en-US" altLang="zh-CN" sz="2400" dirty="0" err="1"/>
              <a:t>lr</a:t>
            </a:r>
            <a:r>
              <a:rPr lang="en-US" altLang="zh-CN" sz="2400" dirty="0"/>
              <a:t>*</a:t>
            </a:r>
            <a:r>
              <a:rPr lang="en-US" altLang="zh-CN" sz="2400" dirty="0" err="1"/>
              <a:t>derivative_b</a:t>
            </a:r>
            <a:r>
              <a:rPr lang="en-US" altLang="zh-CN" sz="2400" dirty="0"/>
              <a:t> # </a:t>
            </a:r>
            <a:r>
              <a:rPr lang="zh-CN" altLang="en-US" sz="2400" dirty="0"/>
              <a:t>结合下降速率</a:t>
            </a:r>
            <a:r>
              <a:rPr lang="en-US" altLang="zh-CN" sz="2400" dirty="0"/>
              <a:t>alpha</a:t>
            </a:r>
            <a:r>
              <a:rPr lang="zh-CN" altLang="en-US" sz="2400" dirty="0"/>
              <a:t>更新偏置</a:t>
            </a:r>
            <a:endParaRPr lang="zh-CN" altLang="en-US" sz="2400" dirty="0"/>
          </a:p>
        </p:txBody>
      </p:sp>
      <p:pic>
        <p:nvPicPr>
          <p:cNvPr id="6" name="图片 5"/>
          <p:cNvPicPr>
            <a:picLocks noChangeAspect="1"/>
          </p:cNvPicPr>
          <p:nvPr/>
        </p:nvPicPr>
        <p:blipFill>
          <a:blip r:embed="rId3"/>
          <a:stretch>
            <a:fillRect/>
          </a:stretch>
        </p:blipFill>
        <p:spPr>
          <a:xfrm>
            <a:off x="182265" y="2829063"/>
            <a:ext cx="8952210" cy="2984881"/>
          </a:xfrm>
          <a:prstGeom prst="rect">
            <a:avLst/>
          </a:prstGeom>
        </p:spPr>
      </p:pic>
      <p:pic>
        <p:nvPicPr>
          <p:cNvPr id="11" name="图片 10"/>
          <p:cNvPicPr>
            <a:picLocks noChangeAspect="1"/>
          </p:cNvPicPr>
          <p:nvPr/>
        </p:nvPicPr>
        <p:blipFill>
          <a:blip r:embed="rId4"/>
          <a:stretch>
            <a:fillRect/>
          </a:stretch>
        </p:blipFill>
        <p:spPr>
          <a:xfrm>
            <a:off x="4089732" y="1876420"/>
            <a:ext cx="4562475" cy="3971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4</a:t>
            </a:r>
            <a:r>
              <a:rPr lang="zh-CN" altLang="en-US" sz="2400" dirty="0">
                <a:solidFill>
                  <a:srgbClr val="000000"/>
                </a:solidFill>
                <a:latin typeface="微软雅黑" panose="020B0503020204020204" pitchFamily="34" charset="-122"/>
              </a:rPr>
              <a:t>）通过梯度下降训练机器，确定模型内部参数的过程。</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12" name="TextBox 31"/>
          <p:cNvSpPr txBox="1"/>
          <p:nvPr/>
        </p:nvSpPr>
        <p:spPr>
          <a:xfrm>
            <a:off x="-3084" y="667975"/>
            <a:ext cx="8973066" cy="5933804"/>
          </a:xfrm>
          <a:prstGeom prst="rect">
            <a:avLst/>
          </a:prstGeom>
          <a:solidFill>
            <a:schemeClr val="accent1">
              <a:lumMod val="20000"/>
              <a:lumOff val="80000"/>
            </a:schemeClr>
          </a:solidFill>
        </p:spPr>
        <p:txBody>
          <a:bodyPr vert="horz" wrap="square" lIns="0" tIns="0" rIns="0" bIns="0" rtlCol="0">
            <a:spAutoFit/>
          </a:bodyPr>
          <a:lstStyle/>
          <a:p>
            <a:pPr>
              <a:lnSpc>
                <a:spcPts val="3100"/>
              </a:lnSpc>
            </a:pPr>
            <a:r>
              <a:rPr lang="en-US" altLang="zh-CN" sz="2400" dirty="0"/>
              <a:t>  def </a:t>
            </a:r>
            <a:r>
              <a:rPr lang="en-US" altLang="zh-CN" sz="2400" dirty="0" err="1"/>
              <a:t>gradient_descent</a:t>
            </a:r>
            <a:r>
              <a:rPr lang="en-US" altLang="zh-CN" sz="2400" dirty="0"/>
              <a:t>(X, y, w, b, </a:t>
            </a:r>
            <a:r>
              <a:rPr lang="en-US" altLang="zh-CN" sz="2400" dirty="0" err="1"/>
              <a:t>lr</a:t>
            </a:r>
            <a:r>
              <a:rPr lang="en-US" altLang="zh-CN" sz="2400" dirty="0"/>
              <a:t>, </a:t>
            </a:r>
            <a:r>
              <a:rPr lang="en-US" altLang="zh-CN" sz="2400" dirty="0" err="1"/>
              <a:t>iter</a:t>
            </a:r>
            <a:r>
              <a:rPr lang="en-US" altLang="zh-CN" sz="2400" dirty="0"/>
              <a:t>): </a:t>
            </a:r>
            <a:r>
              <a:rPr lang="en-US" altLang="zh-CN" sz="2000" dirty="0"/>
              <a:t># </a:t>
            </a:r>
            <a:r>
              <a:rPr lang="zh-CN" altLang="en-US" sz="2000" dirty="0"/>
              <a:t>定义实现梯度下降的函数</a:t>
            </a:r>
            <a:endParaRPr lang="zh-CN" altLang="en-US" sz="2000" dirty="0"/>
          </a:p>
          <a:p>
            <a:pPr>
              <a:lnSpc>
                <a:spcPts val="3100"/>
              </a:lnSpc>
            </a:pPr>
            <a:r>
              <a:rPr lang="zh-CN" altLang="en-US" sz="2400" dirty="0"/>
              <a:t>    </a:t>
            </a:r>
            <a:r>
              <a:rPr lang="en-US" altLang="zh-CN" sz="2400" dirty="0" err="1"/>
              <a:t>l_history</a:t>
            </a:r>
            <a:r>
              <a:rPr lang="en-US" altLang="zh-CN" sz="2400" dirty="0"/>
              <a:t> = </a:t>
            </a:r>
            <a:r>
              <a:rPr lang="en-US" altLang="zh-CN" sz="2400" dirty="0" err="1"/>
              <a:t>np.zeros</a:t>
            </a:r>
            <a:r>
              <a:rPr lang="en-US" altLang="zh-CN" sz="2400" dirty="0"/>
              <a:t>(</a:t>
            </a:r>
            <a:r>
              <a:rPr lang="en-US" altLang="zh-CN" sz="2400" dirty="0" err="1"/>
              <a:t>iter</a:t>
            </a:r>
            <a:r>
              <a:rPr lang="en-US" altLang="zh-CN" sz="2400" dirty="0"/>
              <a:t>) </a:t>
            </a:r>
            <a:r>
              <a:rPr lang="en-US" altLang="zh-CN" sz="2000" dirty="0"/>
              <a:t># </a:t>
            </a:r>
            <a:r>
              <a:rPr lang="zh-CN" altLang="en-US" sz="2000" dirty="0"/>
              <a:t>初始化记录梯度下降过程中损失的数组</a:t>
            </a:r>
            <a:endParaRPr lang="zh-CN" altLang="en-US" sz="2000" dirty="0"/>
          </a:p>
          <a:p>
            <a:pPr>
              <a:lnSpc>
                <a:spcPts val="3100"/>
              </a:lnSpc>
            </a:pPr>
            <a:r>
              <a:rPr lang="zh-CN" altLang="en-US" sz="2400" dirty="0"/>
              <a:t>    </a:t>
            </a:r>
            <a:r>
              <a:rPr lang="en-US" altLang="zh-CN" sz="2400" dirty="0" err="1"/>
              <a:t>w_history</a:t>
            </a:r>
            <a:r>
              <a:rPr lang="en-US" altLang="zh-CN" sz="2400" dirty="0"/>
              <a:t> = </a:t>
            </a:r>
            <a:r>
              <a:rPr lang="en-US" altLang="zh-CN" sz="2400" dirty="0" err="1"/>
              <a:t>np.zeros</a:t>
            </a:r>
            <a:r>
              <a:rPr lang="en-US" altLang="zh-CN" sz="2400" dirty="0"/>
              <a:t>(</a:t>
            </a:r>
            <a:r>
              <a:rPr lang="en-US" altLang="zh-CN" sz="2400" dirty="0" err="1"/>
              <a:t>iter</a:t>
            </a:r>
            <a:r>
              <a:rPr lang="en-US" altLang="zh-CN" sz="2000" dirty="0"/>
              <a:t>) # </a:t>
            </a:r>
            <a:r>
              <a:rPr lang="zh-CN" altLang="en-US" sz="2000" dirty="0"/>
              <a:t>初始化记录梯度下降过程中权重的数组</a:t>
            </a:r>
            <a:endParaRPr lang="zh-CN" altLang="en-US" sz="2000" dirty="0"/>
          </a:p>
          <a:p>
            <a:pPr>
              <a:lnSpc>
                <a:spcPts val="3100"/>
              </a:lnSpc>
            </a:pPr>
            <a:r>
              <a:rPr lang="zh-CN" altLang="en-US" sz="2400" dirty="0"/>
              <a:t>    </a:t>
            </a:r>
            <a:r>
              <a:rPr lang="en-US" altLang="zh-CN" sz="2400" dirty="0" err="1"/>
              <a:t>b_history</a:t>
            </a:r>
            <a:r>
              <a:rPr lang="en-US" altLang="zh-CN" sz="2400" dirty="0"/>
              <a:t> = </a:t>
            </a:r>
            <a:r>
              <a:rPr lang="en-US" altLang="zh-CN" sz="2400" dirty="0" err="1"/>
              <a:t>np.zeros</a:t>
            </a:r>
            <a:r>
              <a:rPr lang="en-US" altLang="zh-CN" sz="2400" dirty="0"/>
              <a:t>(</a:t>
            </a:r>
            <a:r>
              <a:rPr lang="en-US" altLang="zh-CN" sz="2400" dirty="0" err="1"/>
              <a:t>iter</a:t>
            </a:r>
            <a:r>
              <a:rPr lang="en-US" altLang="zh-CN" sz="2400" dirty="0"/>
              <a:t>) </a:t>
            </a:r>
            <a:r>
              <a:rPr lang="en-US" altLang="zh-CN" sz="2000" dirty="0"/>
              <a:t># </a:t>
            </a:r>
            <a:r>
              <a:rPr lang="zh-CN" altLang="en-US" sz="2000" dirty="0"/>
              <a:t>初始化记录梯度下降过程中偏置的数组</a:t>
            </a:r>
            <a:endParaRPr lang="zh-CN" altLang="en-US" sz="2000" dirty="0"/>
          </a:p>
          <a:p>
            <a:pPr>
              <a:lnSpc>
                <a:spcPts val="3100"/>
              </a:lnSpc>
            </a:pPr>
            <a:r>
              <a:rPr lang="zh-CN" altLang="en-US" sz="2400" dirty="0"/>
              <a:t>    </a:t>
            </a:r>
            <a:r>
              <a:rPr lang="en-US" altLang="zh-CN" sz="2400" dirty="0"/>
              <a:t>for </a:t>
            </a:r>
            <a:r>
              <a:rPr lang="en-US" altLang="zh-CN" sz="2400" dirty="0" err="1"/>
              <a:t>i</a:t>
            </a:r>
            <a:r>
              <a:rPr lang="en-US" altLang="zh-CN" sz="2400" dirty="0"/>
              <a:t> in range(</a:t>
            </a:r>
            <a:r>
              <a:rPr lang="en-US" altLang="zh-CN" sz="2400" dirty="0" err="1"/>
              <a:t>iter</a:t>
            </a:r>
            <a:r>
              <a:rPr lang="en-US" altLang="zh-CN" sz="2400" dirty="0"/>
              <a:t>): </a:t>
            </a:r>
            <a:r>
              <a:rPr lang="en-US" altLang="zh-CN" sz="2000" dirty="0"/>
              <a:t># </a:t>
            </a:r>
            <a:r>
              <a:rPr lang="zh-CN" altLang="en-US" sz="2000" dirty="0"/>
              <a:t>进行梯度下降的迭代</a:t>
            </a:r>
            <a:endParaRPr lang="zh-CN" altLang="en-US" sz="2000" dirty="0"/>
          </a:p>
          <a:p>
            <a:pPr>
              <a:lnSpc>
                <a:spcPts val="3100"/>
              </a:lnSpc>
            </a:pPr>
            <a:r>
              <a:rPr lang="zh-CN" altLang="en-US" sz="2400" dirty="0"/>
              <a:t>        </a:t>
            </a:r>
            <a:r>
              <a:rPr lang="en-US" altLang="zh-CN" sz="2400" dirty="0" err="1"/>
              <a:t>y_hat</a:t>
            </a:r>
            <a:r>
              <a:rPr lang="en-US" altLang="zh-CN" sz="2400" dirty="0"/>
              <a:t>  = w*X + b </a:t>
            </a:r>
            <a:r>
              <a:rPr lang="en-US" altLang="zh-CN" sz="2000" dirty="0"/>
              <a:t># </a:t>
            </a:r>
            <a:r>
              <a:rPr lang="zh-CN" altLang="en-US" sz="2000" dirty="0"/>
              <a:t>这个是向量化运行实现的假设函数</a:t>
            </a:r>
            <a:endParaRPr lang="zh-CN" altLang="en-US" sz="2000" dirty="0"/>
          </a:p>
          <a:p>
            <a:pPr>
              <a:lnSpc>
                <a:spcPts val="3100"/>
              </a:lnSpc>
            </a:pPr>
            <a:r>
              <a:rPr lang="zh-CN" altLang="en-US" sz="2400" dirty="0"/>
              <a:t>        </a:t>
            </a:r>
            <a:r>
              <a:rPr lang="en-US" altLang="zh-CN" sz="2400" dirty="0"/>
              <a:t>loss = </a:t>
            </a:r>
            <a:r>
              <a:rPr lang="en-US" altLang="zh-CN" sz="2400" dirty="0" err="1"/>
              <a:t>y_hat</a:t>
            </a:r>
            <a:r>
              <a:rPr lang="en-US" altLang="zh-CN" sz="2400" dirty="0"/>
              <a:t>-y </a:t>
            </a:r>
            <a:r>
              <a:rPr lang="en-US" altLang="zh-CN" sz="2000" dirty="0"/>
              <a:t># </a:t>
            </a:r>
            <a:r>
              <a:rPr lang="zh-CN" altLang="en-US" sz="2000" dirty="0"/>
              <a:t>中间过程</a:t>
            </a:r>
            <a:r>
              <a:rPr lang="en-US" altLang="zh-CN" sz="2000" dirty="0"/>
              <a:t>,</a:t>
            </a:r>
            <a:r>
              <a:rPr lang="zh-CN" altLang="en-US" sz="2000" dirty="0"/>
              <a:t>求得假设函数预测的</a:t>
            </a:r>
            <a:r>
              <a:rPr lang="en-US" altLang="zh-CN" sz="2000" dirty="0"/>
              <a:t>y</a:t>
            </a:r>
            <a:r>
              <a:rPr lang="zh-CN" altLang="en-US" sz="2000" dirty="0"/>
              <a:t>和真正的</a:t>
            </a:r>
            <a:r>
              <a:rPr lang="en-US" altLang="zh-CN" sz="2000" dirty="0"/>
              <a:t>y</a:t>
            </a:r>
            <a:r>
              <a:rPr lang="zh-CN" altLang="en-US" sz="2000" dirty="0"/>
              <a:t>值间的差值</a:t>
            </a:r>
            <a:endParaRPr lang="zh-CN" altLang="en-US" sz="2000" dirty="0"/>
          </a:p>
          <a:p>
            <a:pPr>
              <a:lnSpc>
                <a:spcPts val="3100"/>
              </a:lnSpc>
            </a:pPr>
            <a:r>
              <a:rPr lang="zh-CN" altLang="en-US" sz="2400" dirty="0"/>
              <a:t>        </a:t>
            </a:r>
            <a:r>
              <a:rPr lang="en-US" altLang="zh-CN" sz="2400" dirty="0" err="1"/>
              <a:t>derivative_w</a:t>
            </a:r>
            <a:r>
              <a:rPr lang="en-US" altLang="zh-CN" sz="2400" dirty="0"/>
              <a:t> = X.T.dot(loss)/</a:t>
            </a:r>
            <a:r>
              <a:rPr lang="en-US" altLang="zh-CN" sz="2400" dirty="0" err="1"/>
              <a:t>len</a:t>
            </a:r>
            <a:r>
              <a:rPr lang="en-US" altLang="zh-CN" sz="2400" dirty="0"/>
              <a:t>(X) </a:t>
            </a:r>
            <a:r>
              <a:rPr lang="en-US" altLang="zh-CN" sz="2000" dirty="0"/>
              <a:t># </a:t>
            </a:r>
            <a:r>
              <a:rPr lang="zh-CN" altLang="en-US" sz="2000" dirty="0"/>
              <a:t>对权重求导</a:t>
            </a:r>
            <a:r>
              <a:rPr lang="en-US" altLang="zh-CN" sz="2000" dirty="0"/>
              <a:t>, </a:t>
            </a:r>
            <a:r>
              <a:rPr lang="en-US" altLang="zh-CN" sz="2000" dirty="0" err="1"/>
              <a:t>len</a:t>
            </a:r>
            <a:r>
              <a:rPr lang="en-US" altLang="zh-CN" sz="2000" dirty="0"/>
              <a:t>(X)</a:t>
            </a:r>
            <a:r>
              <a:rPr lang="zh-CN" altLang="en-US" sz="2000" dirty="0"/>
              <a:t>是样本总数</a:t>
            </a:r>
            <a:endParaRPr lang="zh-CN" altLang="en-US" sz="2000" dirty="0"/>
          </a:p>
          <a:p>
            <a:pPr>
              <a:lnSpc>
                <a:spcPts val="3100"/>
              </a:lnSpc>
            </a:pPr>
            <a:r>
              <a:rPr lang="zh-CN" altLang="en-US" sz="2400" dirty="0"/>
              <a:t>        </a:t>
            </a:r>
            <a:r>
              <a:rPr lang="en-US" altLang="zh-CN" sz="2400" dirty="0" err="1"/>
              <a:t>derivative_b</a:t>
            </a:r>
            <a:r>
              <a:rPr lang="en-US" altLang="zh-CN" sz="2400" dirty="0"/>
              <a:t> = sum(loss)*1/</a:t>
            </a:r>
            <a:r>
              <a:rPr lang="en-US" altLang="zh-CN" sz="2400" dirty="0" err="1"/>
              <a:t>len</a:t>
            </a:r>
            <a:r>
              <a:rPr lang="en-US" altLang="zh-CN" sz="2400" dirty="0"/>
              <a:t>(X)  </a:t>
            </a:r>
            <a:r>
              <a:rPr lang="en-US" altLang="zh-CN" sz="2000" dirty="0"/>
              <a:t># </a:t>
            </a:r>
            <a:r>
              <a:rPr lang="zh-CN" altLang="en-US" sz="2000" dirty="0"/>
              <a:t>对偏置求导</a:t>
            </a:r>
            <a:endParaRPr lang="zh-CN" altLang="en-US" sz="2000" dirty="0"/>
          </a:p>
          <a:p>
            <a:pPr>
              <a:lnSpc>
                <a:spcPts val="3100"/>
              </a:lnSpc>
            </a:pPr>
            <a:r>
              <a:rPr lang="zh-CN" altLang="en-US" sz="2400" dirty="0"/>
              <a:t>        </a:t>
            </a:r>
            <a:r>
              <a:rPr lang="en-US" altLang="zh-CN" sz="2400" dirty="0"/>
              <a:t>w = w - </a:t>
            </a:r>
            <a:r>
              <a:rPr lang="en-US" altLang="zh-CN" sz="2400" dirty="0" err="1"/>
              <a:t>lr</a:t>
            </a:r>
            <a:r>
              <a:rPr lang="en-US" altLang="zh-CN" sz="2400" dirty="0"/>
              <a:t>*</a:t>
            </a:r>
            <a:r>
              <a:rPr lang="en-US" altLang="zh-CN" sz="2400" dirty="0" err="1"/>
              <a:t>derivative_w</a:t>
            </a:r>
            <a:r>
              <a:rPr lang="en-US" altLang="zh-CN" sz="2400" dirty="0"/>
              <a:t>   </a:t>
            </a:r>
            <a:r>
              <a:rPr lang="en-US" altLang="zh-CN" sz="2000" dirty="0"/>
              <a:t># </a:t>
            </a:r>
            <a:r>
              <a:rPr lang="zh-CN" altLang="en-US" sz="2000" dirty="0"/>
              <a:t>结合下降速率</a:t>
            </a:r>
            <a:r>
              <a:rPr lang="en-US" altLang="zh-CN" sz="2000" dirty="0"/>
              <a:t>alpha</a:t>
            </a:r>
            <a:r>
              <a:rPr lang="zh-CN" altLang="en-US" sz="2000" dirty="0"/>
              <a:t>更新权重</a:t>
            </a:r>
            <a:endParaRPr lang="zh-CN" altLang="en-US" sz="2000" dirty="0"/>
          </a:p>
          <a:p>
            <a:pPr>
              <a:lnSpc>
                <a:spcPts val="3100"/>
              </a:lnSpc>
            </a:pPr>
            <a:r>
              <a:rPr lang="zh-CN" altLang="en-US" sz="2400" dirty="0"/>
              <a:t>        </a:t>
            </a:r>
            <a:r>
              <a:rPr lang="en-US" altLang="zh-CN" sz="2400" dirty="0"/>
              <a:t>b = b - </a:t>
            </a:r>
            <a:r>
              <a:rPr lang="en-US" altLang="zh-CN" sz="2400" dirty="0" err="1"/>
              <a:t>lr</a:t>
            </a:r>
            <a:r>
              <a:rPr lang="en-US" altLang="zh-CN" sz="2400" dirty="0"/>
              <a:t>*</a:t>
            </a:r>
            <a:r>
              <a:rPr lang="en-US" altLang="zh-CN" sz="2400" dirty="0" err="1"/>
              <a:t>derivative_b</a:t>
            </a:r>
            <a:r>
              <a:rPr lang="en-US" altLang="zh-CN" sz="2400" dirty="0"/>
              <a:t>   </a:t>
            </a:r>
            <a:r>
              <a:rPr lang="en-US" altLang="zh-CN" sz="2000" dirty="0"/>
              <a:t># </a:t>
            </a:r>
            <a:r>
              <a:rPr lang="zh-CN" altLang="en-US" sz="2000" dirty="0"/>
              <a:t>结合下降速率</a:t>
            </a:r>
            <a:r>
              <a:rPr lang="en-US" altLang="zh-CN" sz="2000" dirty="0"/>
              <a:t>alpha</a:t>
            </a:r>
            <a:r>
              <a:rPr lang="zh-CN" altLang="en-US" sz="2000" dirty="0"/>
              <a:t>更新偏置</a:t>
            </a:r>
            <a:endParaRPr lang="zh-CN" altLang="en-US" sz="2000" dirty="0"/>
          </a:p>
          <a:p>
            <a:pPr>
              <a:lnSpc>
                <a:spcPts val="3100"/>
              </a:lnSpc>
            </a:pPr>
            <a:r>
              <a:rPr lang="zh-CN" altLang="en-US" sz="2400" dirty="0"/>
              <a:t>        </a:t>
            </a:r>
            <a:r>
              <a:rPr lang="en-US" altLang="zh-CN" sz="2400" dirty="0" err="1"/>
              <a:t>l_history</a:t>
            </a:r>
            <a:r>
              <a:rPr lang="en-US" altLang="zh-CN" sz="2400" dirty="0"/>
              <a:t>[</a:t>
            </a:r>
            <a:r>
              <a:rPr lang="en-US" altLang="zh-CN" sz="2400" dirty="0" err="1"/>
              <a:t>i</a:t>
            </a:r>
            <a:r>
              <a:rPr lang="en-US" altLang="zh-CN" sz="2400" dirty="0"/>
              <a:t>] = </a:t>
            </a:r>
            <a:r>
              <a:rPr lang="en-US" altLang="zh-CN" sz="2400" dirty="0" err="1"/>
              <a:t>loss_function</a:t>
            </a:r>
            <a:r>
              <a:rPr lang="en-US" altLang="zh-CN" sz="2400" dirty="0"/>
              <a:t>(X, y, </a:t>
            </a:r>
            <a:r>
              <a:rPr lang="en-US" altLang="zh-CN" sz="2400" dirty="0" err="1"/>
              <a:t>w,b</a:t>
            </a:r>
            <a:r>
              <a:rPr lang="en-US" altLang="zh-CN" sz="2400" dirty="0"/>
              <a:t>) </a:t>
            </a:r>
            <a:r>
              <a:rPr lang="en-US" altLang="zh-CN" sz="2000" dirty="0"/>
              <a:t># </a:t>
            </a:r>
            <a:r>
              <a:rPr lang="zh-CN" altLang="en-US" sz="2000" dirty="0"/>
              <a:t>梯度下降过程中损失的历史</a:t>
            </a:r>
            <a:endParaRPr lang="zh-CN" altLang="en-US" sz="2000" dirty="0"/>
          </a:p>
          <a:p>
            <a:pPr>
              <a:lnSpc>
                <a:spcPts val="3100"/>
              </a:lnSpc>
            </a:pPr>
            <a:r>
              <a:rPr lang="zh-CN" altLang="en-US" sz="2400" dirty="0"/>
              <a:t>        </a:t>
            </a:r>
            <a:r>
              <a:rPr lang="en-US" altLang="zh-CN" sz="2400" dirty="0" err="1"/>
              <a:t>w_history</a:t>
            </a:r>
            <a:r>
              <a:rPr lang="en-US" altLang="zh-CN" sz="2400" dirty="0"/>
              <a:t>[</a:t>
            </a:r>
            <a:r>
              <a:rPr lang="en-US" altLang="zh-CN" sz="2400" dirty="0" err="1"/>
              <a:t>i</a:t>
            </a:r>
            <a:r>
              <a:rPr lang="en-US" altLang="zh-CN" sz="2400" dirty="0"/>
              <a:t>] = w </a:t>
            </a:r>
            <a:r>
              <a:rPr lang="en-US" altLang="zh-CN" sz="2000" dirty="0"/>
              <a:t># </a:t>
            </a:r>
            <a:r>
              <a:rPr lang="zh-CN" altLang="en-US" sz="2000" dirty="0"/>
              <a:t>梯度下降过程中权重的历史</a:t>
            </a:r>
            <a:endParaRPr lang="zh-CN" altLang="en-US" sz="2000" dirty="0"/>
          </a:p>
          <a:p>
            <a:pPr>
              <a:lnSpc>
                <a:spcPts val="3100"/>
              </a:lnSpc>
            </a:pPr>
            <a:r>
              <a:rPr lang="zh-CN" altLang="en-US" sz="2400" dirty="0"/>
              <a:t>        </a:t>
            </a:r>
            <a:r>
              <a:rPr lang="en-US" altLang="zh-CN" sz="2400" dirty="0" err="1"/>
              <a:t>b_history</a:t>
            </a:r>
            <a:r>
              <a:rPr lang="en-US" altLang="zh-CN" sz="2400" dirty="0"/>
              <a:t>[</a:t>
            </a:r>
            <a:r>
              <a:rPr lang="en-US" altLang="zh-CN" sz="2400" dirty="0" err="1"/>
              <a:t>i</a:t>
            </a:r>
            <a:r>
              <a:rPr lang="en-US" altLang="zh-CN" sz="2400" dirty="0"/>
              <a:t>] = b </a:t>
            </a:r>
            <a:r>
              <a:rPr lang="en-US" altLang="zh-CN" sz="2000" dirty="0"/>
              <a:t># </a:t>
            </a:r>
            <a:r>
              <a:rPr lang="zh-CN" altLang="en-US" sz="2000" dirty="0"/>
              <a:t>梯度下降过程中偏置的历史</a:t>
            </a:r>
            <a:endParaRPr lang="zh-CN" altLang="en-US" sz="2000" dirty="0"/>
          </a:p>
          <a:p>
            <a:pPr>
              <a:lnSpc>
                <a:spcPts val="3100"/>
              </a:lnSpc>
            </a:pPr>
            <a:r>
              <a:rPr lang="zh-CN" altLang="en-US" sz="2400" dirty="0"/>
              <a:t>    </a:t>
            </a:r>
            <a:r>
              <a:rPr lang="en-US" altLang="zh-CN" sz="2400" dirty="0"/>
              <a:t>return </a:t>
            </a:r>
            <a:r>
              <a:rPr lang="en-US" altLang="zh-CN" sz="2400" dirty="0" err="1"/>
              <a:t>l_history</a:t>
            </a:r>
            <a:r>
              <a:rPr lang="en-US" altLang="zh-CN" sz="2400" dirty="0"/>
              <a:t>, </a:t>
            </a:r>
            <a:r>
              <a:rPr lang="en-US" altLang="zh-CN" sz="2400" dirty="0" err="1"/>
              <a:t>w_history</a:t>
            </a:r>
            <a:r>
              <a:rPr lang="en-US" altLang="zh-CN" sz="2400" dirty="0"/>
              <a:t>, </a:t>
            </a:r>
            <a:r>
              <a:rPr lang="en-US" altLang="zh-CN" sz="2400" dirty="0" err="1"/>
              <a:t>b_history</a:t>
            </a:r>
            <a:r>
              <a:rPr lang="en-US" altLang="zh-CN" sz="2400" dirty="0"/>
              <a:t> </a:t>
            </a:r>
            <a:r>
              <a:rPr lang="en-US" altLang="zh-CN" sz="2000" dirty="0"/>
              <a:t># </a:t>
            </a:r>
            <a:r>
              <a:rPr lang="zh-CN" altLang="en-US" sz="2000" dirty="0"/>
              <a:t>返回梯度下降过程数据</a:t>
            </a:r>
            <a:endParaRPr lang="zh-CN" altLang="en-US" sz="2000"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）进行超参数调试和性能优化。</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6" name="TextBox 31"/>
          <p:cNvSpPr txBox="1"/>
          <p:nvPr/>
        </p:nvSpPr>
        <p:spPr>
          <a:xfrm>
            <a:off x="216043" y="1712788"/>
            <a:ext cx="8470757" cy="3653180"/>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t># </a:t>
            </a:r>
            <a:r>
              <a:rPr lang="zh-CN" altLang="en-US" sz="2400" dirty="0"/>
              <a:t>首先确定参数的初始值</a:t>
            </a:r>
            <a:endParaRPr lang="zh-CN" altLang="en-US" sz="2400" dirty="0"/>
          </a:p>
          <a:p>
            <a:pPr>
              <a:lnSpc>
                <a:spcPts val="3600"/>
              </a:lnSpc>
            </a:pPr>
            <a:r>
              <a:rPr lang="en-US" altLang="zh-CN" sz="2400" dirty="0"/>
              <a:t>iterations = 225; # </a:t>
            </a:r>
            <a:r>
              <a:rPr lang="zh-CN" altLang="en-US" sz="2400" dirty="0"/>
              <a:t>迭代</a:t>
            </a:r>
            <a:r>
              <a:rPr lang="en-US" altLang="zh-CN" sz="2400" dirty="0"/>
              <a:t>250</a:t>
            </a:r>
            <a:r>
              <a:rPr lang="zh-CN" altLang="en-US" sz="2400" dirty="0"/>
              <a:t>次</a:t>
            </a:r>
            <a:endParaRPr lang="zh-CN" altLang="en-US" sz="2400" dirty="0"/>
          </a:p>
          <a:p>
            <a:pPr>
              <a:lnSpc>
                <a:spcPts val="3600"/>
              </a:lnSpc>
            </a:pPr>
            <a:r>
              <a:rPr lang="en-US" altLang="zh-CN" sz="2400" dirty="0"/>
              <a:t>alpha = 0.5; # </a:t>
            </a:r>
            <a:r>
              <a:rPr lang="zh-CN" altLang="en-US" sz="2400" dirty="0"/>
              <a:t>此处初始学习速率设为</a:t>
            </a:r>
            <a:r>
              <a:rPr lang="en-US" altLang="zh-CN" sz="2400" dirty="0"/>
              <a:t>0.5</a:t>
            </a:r>
            <a:r>
              <a:rPr lang="zh-CN" altLang="en-US" sz="2400" dirty="0"/>
              <a:t>， 如果调整为</a:t>
            </a:r>
            <a:r>
              <a:rPr lang="en-US" altLang="zh-CN" sz="2400" dirty="0"/>
              <a:t>1</a:t>
            </a:r>
            <a:r>
              <a:rPr lang="zh-CN" altLang="en-US" sz="2400" dirty="0"/>
              <a:t>，你会看到不同的结果</a:t>
            </a:r>
            <a:endParaRPr lang="zh-CN" altLang="en-US" sz="2400" dirty="0"/>
          </a:p>
          <a:p>
            <a:pPr>
              <a:lnSpc>
                <a:spcPts val="3600"/>
              </a:lnSpc>
            </a:pPr>
            <a:r>
              <a:rPr lang="en-US" altLang="zh-CN" sz="2400" dirty="0"/>
              <a:t>weight = -5 # </a:t>
            </a:r>
            <a:r>
              <a:rPr lang="zh-CN" altLang="en-US" sz="2400" dirty="0"/>
              <a:t>权重</a:t>
            </a:r>
            <a:endParaRPr lang="zh-CN" altLang="en-US" sz="2400" dirty="0"/>
          </a:p>
          <a:p>
            <a:pPr>
              <a:lnSpc>
                <a:spcPts val="3600"/>
              </a:lnSpc>
            </a:pPr>
            <a:r>
              <a:rPr lang="en-US" altLang="zh-CN" sz="2400" dirty="0"/>
              <a:t>bias = 3 # </a:t>
            </a:r>
            <a:r>
              <a:rPr lang="zh-CN" altLang="en-US" sz="2400" dirty="0"/>
              <a:t>偏置</a:t>
            </a:r>
            <a:endParaRPr lang="zh-CN" altLang="en-US" sz="2400" dirty="0"/>
          </a:p>
          <a:p>
            <a:pPr>
              <a:lnSpc>
                <a:spcPts val="3600"/>
              </a:lnSpc>
            </a:pPr>
            <a:r>
              <a:rPr lang="en-US" altLang="zh-CN" sz="2400" dirty="0"/>
              <a:t># </a:t>
            </a:r>
            <a:r>
              <a:rPr lang="zh-CN" altLang="en-US" sz="2400" dirty="0"/>
              <a:t>计算一下初始权重和偏置值所带来的损失</a:t>
            </a:r>
            <a:endParaRPr lang="zh-CN" altLang="en-US" sz="2400" dirty="0"/>
          </a:p>
          <a:p>
            <a:pPr>
              <a:lnSpc>
                <a:spcPts val="3600"/>
              </a:lnSpc>
            </a:pPr>
            <a:r>
              <a:rPr lang="en-US" altLang="zh-CN" sz="2400" dirty="0"/>
              <a:t>print ('</a:t>
            </a:r>
            <a:r>
              <a:rPr lang="zh-CN" altLang="en-US" sz="2400" dirty="0"/>
              <a:t>当前损失：</a:t>
            </a:r>
            <a:r>
              <a:rPr lang="en-US" altLang="zh-CN" sz="2400" dirty="0"/>
              <a:t>',</a:t>
            </a:r>
            <a:r>
              <a:rPr lang="en-US" altLang="zh-CN" sz="2400" dirty="0" err="1"/>
              <a:t>loss_function</a:t>
            </a:r>
            <a:r>
              <a:rPr lang="en-US" altLang="zh-CN" sz="2400" dirty="0"/>
              <a:t>(</a:t>
            </a:r>
            <a:r>
              <a:rPr lang="en-US" altLang="zh-CN" sz="2400" dirty="0" err="1"/>
              <a:t>X_train</a:t>
            </a:r>
            <a:r>
              <a:rPr lang="en-US" altLang="zh-CN" sz="2400" dirty="0"/>
              <a:t>, </a:t>
            </a:r>
            <a:r>
              <a:rPr lang="en-US" altLang="zh-CN" sz="2400" dirty="0" err="1"/>
              <a:t>y_train</a:t>
            </a:r>
            <a:r>
              <a:rPr lang="en-US" altLang="zh-CN" sz="2400" dirty="0"/>
              <a:t>, weight, bias))</a:t>
            </a:r>
            <a:r>
              <a:rPr lang="zh-CN" altLang="en-US" sz="2400" dirty="0"/>
              <a:t> </a:t>
            </a:r>
            <a:endParaRPr lang="zh-CN" altLang="en-US" sz="2000" dirty="0">
              <a:solidFill>
                <a:srgbClr val="000000"/>
              </a:solidFill>
              <a:latin typeface="微软雅黑" panose="020B0503020204020204" pitchFamily="34" charset="-122"/>
            </a:endParaRPr>
          </a:p>
        </p:txBody>
      </p:sp>
      <p:sp>
        <p:nvSpPr>
          <p:cNvPr id="8" name="TextBox 31"/>
          <p:cNvSpPr txBox="1"/>
          <p:nvPr/>
        </p:nvSpPr>
        <p:spPr>
          <a:xfrm>
            <a:off x="216042" y="5657513"/>
            <a:ext cx="8601933" cy="407291"/>
          </a:xfrm>
          <a:prstGeom prst="rect">
            <a:avLst/>
          </a:prstGeom>
          <a:solidFill>
            <a:schemeClr val="accent3">
              <a:lumMod val="20000"/>
              <a:lumOff val="80000"/>
            </a:schemeClr>
          </a:solidFill>
        </p:spPr>
        <p:txBody>
          <a:bodyPr vert="horz" wrap="square" lIns="0" tIns="0" rIns="0" bIns="0" rtlCol="0">
            <a:spAutoFit/>
          </a:bodyPr>
          <a:lstStyle/>
          <a:p>
            <a:pPr>
              <a:lnSpc>
                <a:spcPts val="3600"/>
              </a:lnSpc>
            </a:pPr>
            <a:r>
              <a:rPr lang="zh-CN" altLang="en-US" sz="2000">
                <a:solidFill>
                  <a:srgbClr val="000000"/>
                </a:solidFill>
                <a:latin typeface="微软雅黑" panose="020B0503020204020204" pitchFamily="34" charset="-122"/>
              </a:rPr>
              <a:t>当前损失： </a:t>
            </a:r>
            <a:r>
              <a:rPr lang="en-US" altLang="zh-CN" sz="2000">
                <a:solidFill>
                  <a:srgbClr val="000000"/>
                </a:solidFill>
                <a:latin typeface="微软雅黑" panose="020B0503020204020204" pitchFamily="34" charset="-122"/>
              </a:rPr>
              <a:t>1.343795534906634</a:t>
            </a:r>
            <a:endParaRPr lang="zh-CN" altLang="en-US" sz="2000"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）进行超参数调试和性能优化。</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6" name="TextBox 31"/>
          <p:cNvSpPr txBox="1"/>
          <p:nvPr/>
        </p:nvSpPr>
        <p:spPr>
          <a:xfrm>
            <a:off x="216043" y="1712788"/>
            <a:ext cx="8470757" cy="4114844"/>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t># </a:t>
            </a:r>
            <a:r>
              <a:rPr lang="zh-CN" altLang="en-US" sz="2400" dirty="0"/>
              <a:t>绘制当前的函数模型</a:t>
            </a:r>
            <a:endParaRPr lang="zh-CN" altLang="en-US" sz="2400" dirty="0"/>
          </a:p>
          <a:p>
            <a:pPr>
              <a:lnSpc>
                <a:spcPts val="3600"/>
              </a:lnSpc>
            </a:pPr>
            <a:r>
              <a:rPr lang="en-US" altLang="zh-CN" sz="2400" dirty="0" err="1"/>
              <a:t>plt.plot</a:t>
            </a:r>
            <a:r>
              <a:rPr lang="en-US" altLang="zh-CN" sz="2400" dirty="0"/>
              <a:t>(</a:t>
            </a:r>
            <a:r>
              <a:rPr lang="en-US" altLang="zh-CN" sz="2400" dirty="0" err="1"/>
              <a:t>X_train</a:t>
            </a:r>
            <a:r>
              <a:rPr lang="en-US" altLang="zh-CN" sz="2400" dirty="0"/>
              <a:t>, </a:t>
            </a:r>
            <a:r>
              <a:rPr lang="en-US" altLang="zh-CN" sz="2400" dirty="0" err="1"/>
              <a:t>y_train,'r</a:t>
            </a:r>
            <a:r>
              <a:rPr lang="en-US" altLang="zh-CN" sz="2400" dirty="0"/>
              <a:t>.', label='Training data') </a:t>
            </a:r>
            <a:r>
              <a:rPr lang="en-US" altLang="zh-CN" sz="2000" dirty="0"/>
              <a:t># </a:t>
            </a:r>
            <a:r>
              <a:rPr lang="zh-CN" altLang="en-US" sz="2000" dirty="0"/>
              <a:t>显示训练集散点图</a:t>
            </a:r>
            <a:endParaRPr lang="zh-CN" altLang="en-US" sz="2000" dirty="0"/>
          </a:p>
          <a:p>
            <a:pPr>
              <a:lnSpc>
                <a:spcPts val="3600"/>
              </a:lnSpc>
            </a:pPr>
            <a:r>
              <a:rPr lang="en-US" altLang="zh-CN" sz="2400" dirty="0" err="1"/>
              <a:t>line_X</a:t>
            </a:r>
            <a:r>
              <a:rPr lang="en-US" altLang="zh-CN" sz="2400" dirty="0"/>
              <a:t> = </a:t>
            </a:r>
            <a:r>
              <a:rPr lang="en-US" altLang="zh-CN" sz="2400" dirty="0" err="1"/>
              <a:t>np.linspace</a:t>
            </a:r>
            <a:r>
              <a:rPr lang="en-US" altLang="zh-CN" sz="2400" dirty="0"/>
              <a:t>(</a:t>
            </a:r>
            <a:r>
              <a:rPr lang="en-US" altLang="zh-CN" sz="2400" dirty="0" err="1"/>
              <a:t>X_train.min</a:t>
            </a:r>
            <a:r>
              <a:rPr lang="en-US" altLang="zh-CN" sz="2400" dirty="0"/>
              <a:t>(), </a:t>
            </a:r>
            <a:r>
              <a:rPr lang="en-US" altLang="zh-CN" sz="2400" dirty="0" err="1"/>
              <a:t>X_train.max</a:t>
            </a:r>
            <a:r>
              <a:rPr lang="en-US" altLang="zh-CN" sz="2400" dirty="0"/>
              <a:t>(), 500) </a:t>
            </a:r>
            <a:r>
              <a:rPr lang="en-US" altLang="zh-CN" sz="2000" dirty="0"/>
              <a:t># X</a:t>
            </a:r>
            <a:r>
              <a:rPr lang="zh-CN" altLang="en-US" sz="2000" dirty="0"/>
              <a:t>值域</a:t>
            </a:r>
            <a:endParaRPr lang="zh-CN" altLang="en-US" sz="2000" dirty="0"/>
          </a:p>
          <a:p>
            <a:pPr>
              <a:lnSpc>
                <a:spcPts val="3600"/>
              </a:lnSpc>
            </a:pPr>
            <a:r>
              <a:rPr lang="en-US" altLang="zh-CN" sz="2400" dirty="0" err="1"/>
              <a:t>line_y</a:t>
            </a:r>
            <a:r>
              <a:rPr lang="en-US" altLang="zh-CN" sz="2400" dirty="0"/>
              <a:t> = [weight*xx + bias for xx in </a:t>
            </a:r>
            <a:r>
              <a:rPr lang="en-US" altLang="zh-CN" sz="2400" dirty="0" err="1"/>
              <a:t>line_X</a:t>
            </a:r>
            <a:r>
              <a:rPr lang="en-US" altLang="zh-CN" sz="2400" dirty="0"/>
              <a:t>] </a:t>
            </a:r>
            <a:r>
              <a:rPr lang="en-US" altLang="zh-CN" sz="2000" dirty="0"/>
              <a:t># </a:t>
            </a:r>
            <a:r>
              <a:rPr lang="zh-CN" altLang="en-US" sz="2000" dirty="0"/>
              <a:t>假设函数</a:t>
            </a:r>
            <a:r>
              <a:rPr lang="en-US" altLang="zh-CN" sz="2000" dirty="0" err="1"/>
              <a:t>y_hat</a:t>
            </a:r>
            <a:endParaRPr lang="en-US" altLang="zh-CN" sz="2000" dirty="0"/>
          </a:p>
          <a:p>
            <a:pPr>
              <a:lnSpc>
                <a:spcPts val="3600"/>
              </a:lnSpc>
            </a:pPr>
            <a:r>
              <a:rPr lang="en-US" altLang="zh-CN" sz="2400" dirty="0" err="1"/>
              <a:t>plt.plot</a:t>
            </a:r>
            <a:r>
              <a:rPr lang="en-US" altLang="zh-CN" sz="2400" dirty="0"/>
              <a:t>(</a:t>
            </a:r>
            <a:r>
              <a:rPr lang="en-US" altLang="zh-CN" sz="2400" dirty="0" err="1"/>
              <a:t>line_X,line_y,'b</a:t>
            </a:r>
            <a:r>
              <a:rPr lang="en-US" altLang="zh-CN" sz="2400" dirty="0"/>
              <a:t>--', label='Current hypothesis' ) </a:t>
            </a:r>
            <a:r>
              <a:rPr lang="en-US" altLang="zh-CN" sz="2000" dirty="0"/>
              <a:t>#</a:t>
            </a:r>
            <a:r>
              <a:rPr lang="zh-CN" altLang="en-US" sz="2000" dirty="0"/>
              <a:t>显示当前拟合</a:t>
            </a:r>
            <a:endParaRPr lang="zh-CN" altLang="en-US" sz="2000" dirty="0"/>
          </a:p>
          <a:p>
            <a:pPr>
              <a:lnSpc>
                <a:spcPts val="3600"/>
              </a:lnSpc>
            </a:pPr>
            <a:r>
              <a:rPr lang="en-US" altLang="zh-CN" sz="2400" dirty="0" err="1"/>
              <a:t>plt.xlabel</a:t>
            </a:r>
            <a:r>
              <a:rPr lang="en-US" altLang="zh-CN" sz="2400" dirty="0"/>
              <a:t>('</a:t>
            </a:r>
            <a:r>
              <a:rPr lang="en-US" altLang="zh-CN" sz="2400" dirty="0" err="1"/>
              <a:t>Wechat</a:t>
            </a:r>
            <a:r>
              <a:rPr lang="en-US" altLang="zh-CN" sz="2400" dirty="0"/>
              <a:t> Ads') </a:t>
            </a:r>
            <a:r>
              <a:rPr lang="en-US" altLang="zh-CN" sz="2000" dirty="0"/>
              <a:t># X</a:t>
            </a:r>
            <a:r>
              <a:rPr lang="zh-CN" altLang="en-US" sz="2000" dirty="0"/>
              <a:t>轴</a:t>
            </a:r>
            <a:r>
              <a:rPr lang="en-US" altLang="zh-CN" sz="2000" dirty="0"/>
              <a:t>Label</a:t>
            </a:r>
            <a:endParaRPr lang="en-US" altLang="zh-CN" sz="2000" dirty="0"/>
          </a:p>
          <a:p>
            <a:pPr>
              <a:lnSpc>
                <a:spcPts val="3600"/>
              </a:lnSpc>
            </a:pPr>
            <a:r>
              <a:rPr lang="en-US" altLang="zh-CN" sz="2400" dirty="0" err="1"/>
              <a:t>plt.ylabel</a:t>
            </a:r>
            <a:r>
              <a:rPr lang="en-US" altLang="zh-CN" sz="2400" dirty="0"/>
              <a:t>('Sales') </a:t>
            </a:r>
            <a:r>
              <a:rPr lang="en-US" altLang="zh-CN" sz="2000" dirty="0"/>
              <a:t># y</a:t>
            </a:r>
            <a:r>
              <a:rPr lang="zh-CN" altLang="en-US" sz="2000" dirty="0"/>
              <a:t>轴</a:t>
            </a:r>
            <a:r>
              <a:rPr lang="en-US" altLang="zh-CN" sz="2000" dirty="0"/>
              <a:t>Label</a:t>
            </a:r>
            <a:endParaRPr lang="en-US" altLang="zh-CN" sz="2000" dirty="0"/>
          </a:p>
          <a:p>
            <a:pPr>
              <a:lnSpc>
                <a:spcPts val="3600"/>
              </a:lnSpc>
            </a:pPr>
            <a:r>
              <a:rPr lang="en-US" altLang="zh-CN" sz="2400" dirty="0" err="1"/>
              <a:t>plt.legend</a:t>
            </a:r>
            <a:r>
              <a:rPr lang="en-US" altLang="zh-CN" sz="2400" dirty="0"/>
              <a:t>() </a:t>
            </a:r>
            <a:r>
              <a:rPr lang="en-US" altLang="zh-CN" sz="2000" dirty="0"/>
              <a:t># </a:t>
            </a:r>
            <a:r>
              <a:rPr lang="zh-CN" altLang="en-US" sz="2000" dirty="0"/>
              <a:t>显示图例</a:t>
            </a:r>
            <a:endParaRPr lang="zh-CN" altLang="en-US" sz="2000" dirty="0"/>
          </a:p>
          <a:p>
            <a:pPr>
              <a:lnSpc>
                <a:spcPts val="3600"/>
              </a:lnSpc>
            </a:pPr>
            <a:r>
              <a:rPr lang="en-US" altLang="zh-CN" sz="2400" dirty="0" err="1"/>
              <a:t>plt.show</a:t>
            </a:r>
            <a:r>
              <a:rPr lang="en-US" altLang="zh-CN" sz="2400" dirty="0"/>
              <a:t>() </a:t>
            </a:r>
            <a:r>
              <a:rPr lang="en-US" altLang="zh-CN" sz="2000" dirty="0"/>
              <a:t># </a:t>
            </a:r>
            <a:r>
              <a:rPr lang="zh-CN" altLang="en-US" sz="2000" dirty="0"/>
              <a:t>显示绘图</a:t>
            </a:r>
            <a:endParaRPr lang="zh-CN" altLang="en-US" sz="2000"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419872" y="2626559"/>
            <a:ext cx="5112568" cy="3404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）进行超参数调试和性能优化。</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6" name="TextBox 31"/>
          <p:cNvSpPr txBox="1"/>
          <p:nvPr/>
        </p:nvSpPr>
        <p:spPr>
          <a:xfrm>
            <a:off x="216043" y="1712788"/>
            <a:ext cx="8470757" cy="1810752"/>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zh-CN" altLang="en-US" sz="2400" dirty="0"/>
              <a:t> </a:t>
            </a:r>
            <a:r>
              <a:rPr lang="en-US" altLang="zh-CN" sz="2400" dirty="0"/>
              <a:t>#</a:t>
            </a:r>
            <a:r>
              <a:rPr lang="zh-CN" altLang="en-US" sz="2400" dirty="0"/>
              <a:t>根据初始参数值，进行梯度下降，也就是开始训练机器，拟合函数</a:t>
            </a:r>
            <a:endParaRPr lang="zh-CN" altLang="en-US" sz="2400" dirty="0"/>
          </a:p>
          <a:p>
            <a:pPr>
              <a:lnSpc>
                <a:spcPts val="3600"/>
              </a:lnSpc>
            </a:pPr>
            <a:r>
              <a:rPr lang="en-US" altLang="zh-CN" sz="2400" dirty="0" err="1"/>
              <a:t>loss_history</a:t>
            </a:r>
            <a:r>
              <a:rPr lang="en-US" altLang="zh-CN" sz="2400" dirty="0"/>
              <a:t>, </a:t>
            </a:r>
            <a:r>
              <a:rPr lang="en-US" altLang="zh-CN" sz="2400" dirty="0" err="1"/>
              <a:t>weight_history</a:t>
            </a:r>
            <a:r>
              <a:rPr lang="en-US" altLang="zh-CN" sz="2400" dirty="0"/>
              <a:t>, </a:t>
            </a:r>
            <a:r>
              <a:rPr lang="en-US" altLang="zh-CN" sz="2400" dirty="0" err="1"/>
              <a:t>bias_history</a:t>
            </a:r>
            <a:r>
              <a:rPr lang="en-US" altLang="zh-CN" sz="2400" dirty="0"/>
              <a:t> = </a:t>
            </a:r>
            <a:r>
              <a:rPr lang="en-US" altLang="zh-CN" sz="2400" dirty="0" err="1"/>
              <a:t>gradient_descent</a:t>
            </a:r>
            <a:r>
              <a:rPr lang="en-US" altLang="zh-CN" sz="2400" dirty="0"/>
              <a:t>(</a:t>
            </a:r>
            <a:endParaRPr lang="en-US" altLang="zh-CN" sz="2400" dirty="0"/>
          </a:p>
          <a:p>
            <a:pPr>
              <a:lnSpc>
                <a:spcPts val="3600"/>
              </a:lnSpc>
            </a:pPr>
            <a:r>
              <a:rPr lang="en-US" altLang="zh-CN" sz="2400" dirty="0"/>
              <a:t>             </a:t>
            </a:r>
            <a:r>
              <a:rPr lang="en-US" altLang="zh-CN" sz="2400" dirty="0" err="1"/>
              <a:t>X_train</a:t>
            </a:r>
            <a:r>
              <a:rPr lang="en-US" altLang="zh-CN" sz="2400" dirty="0"/>
              <a:t>, </a:t>
            </a:r>
            <a:r>
              <a:rPr lang="en-US" altLang="zh-CN" sz="2400" dirty="0" err="1"/>
              <a:t>y_train</a:t>
            </a:r>
            <a:r>
              <a:rPr lang="en-US" altLang="zh-CN" sz="2400" dirty="0"/>
              <a:t>, weight, bias, alpha, iterations)</a:t>
            </a:r>
            <a:endParaRPr lang="zh-CN" altLang="en-US" sz="2000" dirty="0">
              <a:solidFill>
                <a:srgbClr val="000000"/>
              </a:solidFill>
              <a:latin typeface="微软雅黑" panose="020B0503020204020204" pitchFamily="34" charset="-122"/>
            </a:endParaRPr>
          </a:p>
        </p:txBody>
      </p:sp>
      <p:sp>
        <p:nvSpPr>
          <p:cNvPr id="8" name="TextBox 31"/>
          <p:cNvSpPr txBox="1"/>
          <p:nvPr/>
        </p:nvSpPr>
        <p:spPr>
          <a:xfrm>
            <a:off x="208507" y="4061703"/>
            <a:ext cx="8470757" cy="2268185"/>
          </a:xfrm>
          <a:prstGeom prst="rect">
            <a:avLst/>
          </a:prstGeom>
          <a:solidFill>
            <a:schemeClr val="accent3">
              <a:lumMod val="20000"/>
              <a:lumOff val="80000"/>
            </a:schemeClr>
          </a:solidFill>
        </p:spPr>
        <p:txBody>
          <a:bodyPr vert="horz" wrap="square" lIns="0" tIns="0" rIns="0" bIns="0" rtlCol="0">
            <a:spAutoFit/>
          </a:bodyPr>
          <a:lstStyle/>
          <a:p>
            <a:pPr>
              <a:lnSpc>
                <a:spcPts val="3600"/>
              </a:lnSpc>
            </a:pPr>
            <a:r>
              <a:rPr lang="en-US" altLang="zh-CN" sz="2400" dirty="0" err="1"/>
              <a:t>plt.plot</a:t>
            </a:r>
            <a:r>
              <a:rPr lang="en-US" altLang="zh-CN" sz="2400" dirty="0"/>
              <a:t>(</a:t>
            </a:r>
            <a:r>
              <a:rPr lang="en-US" altLang="zh-CN" sz="2400" dirty="0" err="1"/>
              <a:t>loss_history,'g</a:t>
            </a:r>
            <a:r>
              <a:rPr lang="en-US" altLang="zh-CN" sz="2400" dirty="0"/>
              <a:t>--',label='Loss Curve')</a:t>
            </a:r>
            <a:endParaRPr lang="en-US" altLang="zh-CN" sz="2400" dirty="0"/>
          </a:p>
          <a:p>
            <a:pPr>
              <a:lnSpc>
                <a:spcPts val="3600"/>
              </a:lnSpc>
            </a:pPr>
            <a:r>
              <a:rPr lang="en-US" altLang="zh-CN" sz="2400" dirty="0" err="1"/>
              <a:t>plt.xlabel</a:t>
            </a:r>
            <a:r>
              <a:rPr lang="en-US" altLang="zh-CN" sz="2400" dirty="0"/>
              <a:t>('Iterations') # x</a:t>
            </a:r>
            <a:r>
              <a:rPr lang="zh-CN" altLang="en-US" sz="2400" dirty="0"/>
              <a:t>轴</a:t>
            </a:r>
            <a:r>
              <a:rPr lang="en-US" altLang="zh-CN" sz="2400" dirty="0"/>
              <a:t>Label</a:t>
            </a:r>
            <a:endParaRPr lang="en-US" altLang="zh-CN" sz="2400" dirty="0"/>
          </a:p>
          <a:p>
            <a:pPr>
              <a:lnSpc>
                <a:spcPts val="3600"/>
              </a:lnSpc>
            </a:pPr>
            <a:r>
              <a:rPr lang="en-US" altLang="zh-CN" sz="2400" dirty="0" err="1"/>
              <a:t>plt.ylabel</a:t>
            </a:r>
            <a:r>
              <a:rPr lang="en-US" altLang="zh-CN" sz="2400" dirty="0"/>
              <a:t>('Loss') # y</a:t>
            </a:r>
            <a:r>
              <a:rPr lang="zh-CN" altLang="en-US" sz="2400" dirty="0"/>
              <a:t>轴</a:t>
            </a:r>
            <a:r>
              <a:rPr lang="en-US" altLang="zh-CN" sz="2400" dirty="0"/>
              <a:t>Label</a:t>
            </a:r>
            <a:endParaRPr lang="en-US" altLang="zh-CN" sz="2400" dirty="0"/>
          </a:p>
          <a:p>
            <a:pPr>
              <a:lnSpc>
                <a:spcPts val="3600"/>
              </a:lnSpc>
            </a:pPr>
            <a:r>
              <a:rPr lang="en-US" altLang="zh-CN" sz="2400" dirty="0" err="1"/>
              <a:t>plt.legend</a:t>
            </a:r>
            <a:r>
              <a:rPr lang="en-US" altLang="zh-CN" sz="2400" dirty="0"/>
              <a:t>() # </a:t>
            </a:r>
            <a:r>
              <a:rPr lang="zh-CN" altLang="en-US" sz="2400" dirty="0"/>
              <a:t>显示图例</a:t>
            </a:r>
            <a:endParaRPr lang="zh-CN" altLang="en-US" sz="2400" dirty="0"/>
          </a:p>
          <a:p>
            <a:pPr>
              <a:lnSpc>
                <a:spcPts val="3600"/>
              </a:lnSpc>
            </a:pPr>
            <a:r>
              <a:rPr lang="en-US" altLang="zh-CN" sz="2400" dirty="0" err="1"/>
              <a:t>plt.show</a:t>
            </a:r>
            <a:r>
              <a:rPr lang="en-US" altLang="zh-CN" sz="2400" dirty="0"/>
              <a:t>() # </a:t>
            </a:r>
            <a:r>
              <a:rPr lang="zh-CN" altLang="en-US" sz="2400" dirty="0"/>
              <a:t>显示损失曲线</a:t>
            </a:r>
            <a:endParaRPr lang="zh-CN" altLang="en-US" sz="2000" dirty="0">
              <a:solidFill>
                <a:srgbClr val="000000"/>
              </a:solidFill>
              <a:latin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3876675" y="3287063"/>
            <a:ext cx="4438650" cy="3076575"/>
          </a:xfrm>
          <a:prstGeom prst="rect">
            <a:avLst/>
          </a:prstGeom>
        </p:spPr>
      </p:pic>
      <p:pic>
        <p:nvPicPr>
          <p:cNvPr id="12" name="图片 11"/>
          <p:cNvPicPr>
            <a:picLocks noChangeAspect="1"/>
          </p:cNvPicPr>
          <p:nvPr/>
        </p:nvPicPr>
        <p:blipFill>
          <a:blip r:embed="rId3"/>
          <a:stretch>
            <a:fillRect/>
          </a:stretch>
        </p:blipFill>
        <p:spPr>
          <a:xfrm>
            <a:off x="4010025" y="240715"/>
            <a:ext cx="4305300" cy="3114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262158"/>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1</a:t>
            </a:r>
            <a:r>
              <a:rPr lang="zh-CN" altLang="en-US" sz="2400" dirty="0">
                <a:solidFill>
                  <a:srgbClr val="000000"/>
                </a:solidFill>
                <a:latin typeface="微软雅黑" panose="020B0503020204020204" pitchFamily="34" charset="-122"/>
              </a:rPr>
              <a:t>）明确定义所要解决的问题</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网店销售额的预测。</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各种广告和商品销售额的相关度如何？</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各种广告和商品销售额之间体现出一种什么关系？</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哪一种广告对于商品销售额的影响最大？</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分配特定的广告投放金额，预测出未来的商品销售额。</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6" name="TextBox 31"/>
          <p:cNvSpPr txBox="1"/>
          <p:nvPr/>
        </p:nvSpPr>
        <p:spPr>
          <a:xfrm>
            <a:off x="222404" y="3933056"/>
            <a:ext cx="8159596" cy="1338828"/>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zh-CN" altLang="en-US" sz="2400" dirty="0">
                <a:solidFill>
                  <a:srgbClr val="000000"/>
                </a:solidFill>
                <a:latin typeface="微软雅黑" panose="020B0503020204020204" pitchFamily="34" charset="-122"/>
              </a:rPr>
              <a:t>回归分析是确定两种或两种以上变量间相互依赖的定量关系的一种统计分析方法，也就是研究当自变量</a:t>
            </a:r>
            <a:r>
              <a:rPr lang="en-US" altLang="zh-CN" sz="2400" dirty="0">
                <a:solidFill>
                  <a:srgbClr val="000000"/>
                </a:solidFill>
                <a:latin typeface="微软雅黑" panose="020B0503020204020204" pitchFamily="34" charset="-122"/>
              </a:rPr>
              <a:t>x</a:t>
            </a:r>
            <a:r>
              <a:rPr lang="zh-CN" altLang="en-US" sz="2400" dirty="0">
                <a:solidFill>
                  <a:srgbClr val="000000"/>
                </a:solidFill>
                <a:latin typeface="微软雅黑" panose="020B0503020204020204" pitchFamily="34" charset="-122"/>
              </a:rPr>
              <a:t>变化时，因变量</a:t>
            </a:r>
            <a:r>
              <a:rPr lang="en-US" altLang="zh-CN" sz="2400" dirty="0">
                <a:solidFill>
                  <a:srgbClr val="000000"/>
                </a:solidFill>
                <a:latin typeface="微软雅黑" panose="020B0503020204020204" pitchFamily="34" charset="-122"/>
              </a:rPr>
              <a:t>y</a:t>
            </a:r>
            <a:r>
              <a:rPr lang="zh-CN" altLang="en-US" sz="2400" dirty="0">
                <a:solidFill>
                  <a:srgbClr val="000000"/>
                </a:solidFill>
                <a:latin typeface="微软雅黑" panose="020B0503020204020204" pitchFamily="34" charset="-122"/>
              </a:rPr>
              <a:t>以何种形式在变化。</a:t>
            </a:r>
            <a:endParaRPr lang="zh-CN" altLang="en-US" sz="2600" dirty="0">
              <a:solidFill>
                <a:srgbClr val="000000"/>
              </a:solidFill>
              <a:latin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）进行超参数调试和性能优化。</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0" y="1965083"/>
            <a:ext cx="9144000" cy="237545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5</a:t>
            </a:r>
            <a:r>
              <a:rPr lang="zh-CN" altLang="en-US" sz="2400" dirty="0">
                <a:solidFill>
                  <a:srgbClr val="000000"/>
                </a:solidFill>
                <a:latin typeface="微软雅黑" panose="020B0503020204020204" pitchFamily="34" charset="-122"/>
              </a:rPr>
              <a:t>）进行超参数调试和性能优化。</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532877" y="1910158"/>
            <a:ext cx="3801127" cy="3135930"/>
          </a:xfrm>
          <a:prstGeom prst="rect">
            <a:avLst/>
          </a:prstGeom>
        </p:spPr>
      </p:pic>
      <p:pic>
        <p:nvPicPr>
          <p:cNvPr id="6" name="图片 5"/>
          <p:cNvPicPr>
            <a:picLocks noChangeAspect="1"/>
          </p:cNvPicPr>
          <p:nvPr/>
        </p:nvPicPr>
        <p:blipFill>
          <a:blip r:embed="rId3"/>
          <a:stretch>
            <a:fillRect/>
          </a:stretch>
        </p:blipFill>
        <p:spPr>
          <a:xfrm>
            <a:off x="4866712" y="1965549"/>
            <a:ext cx="3820088" cy="292690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14500"/>
            <a:ext cx="82296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实现多元线性回归模型</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1411787" y="1815358"/>
            <a:ext cx="4588179" cy="501136"/>
          </a:xfrm>
          <a:prstGeom prst="rect">
            <a:avLst/>
          </a:prstGeom>
        </p:spPr>
      </p:pic>
      <p:pic>
        <p:nvPicPr>
          <p:cNvPr id="6" name="图片 5"/>
          <p:cNvPicPr>
            <a:picLocks noChangeAspect="1"/>
          </p:cNvPicPr>
          <p:nvPr/>
        </p:nvPicPr>
        <p:blipFill>
          <a:blip r:embed="rId3"/>
          <a:stretch>
            <a:fillRect/>
          </a:stretch>
        </p:blipFill>
        <p:spPr>
          <a:xfrm>
            <a:off x="3378635" y="2749735"/>
            <a:ext cx="1409700" cy="542925"/>
          </a:xfrm>
          <a:prstGeom prst="rect">
            <a:avLst/>
          </a:prstGeom>
        </p:spPr>
      </p:pic>
      <p:pic>
        <p:nvPicPr>
          <p:cNvPr id="12" name="图片 11"/>
          <p:cNvPicPr>
            <a:picLocks noChangeAspect="1"/>
          </p:cNvPicPr>
          <p:nvPr/>
        </p:nvPicPr>
        <p:blipFill>
          <a:blip r:embed="rId4"/>
          <a:stretch>
            <a:fillRect/>
          </a:stretch>
        </p:blipFill>
        <p:spPr>
          <a:xfrm>
            <a:off x="1175999" y="3539414"/>
            <a:ext cx="5466697" cy="542925"/>
          </a:xfrm>
          <a:prstGeom prst="rect">
            <a:avLst/>
          </a:prstGeom>
        </p:spPr>
      </p:pic>
      <p:pic>
        <p:nvPicPr>
          <p:cNvPr id="15" name="图片 14"/>
          <p:cNvPicPr>
            <a:picLocks noChangeAspect="1"/>
          </p:cNvPicPr>
          <p:nvPr/>
        </p:nvPicPr>
        <p:blipFill>
          <a:blip r:embed="rId5"/>
          <a:stretch>
            <a:fillRect/>
          </a:stretch>
        </p:blipFill>
        <p:spPr>
          <a:xfrm>
            <a:off x="2660806" y="5092061"/>
            <a:ext cx="2845351" cy="770170"/>
          </a:xfrm>
          <a:prstGeom prst="rect">
            <a:avLst/>
          </a:prstGeom>
        </p:spPr>
      </p:pic>
      <p:pic>
        <p:nvPicPr>
          <p:cNvPr id="3" name="图片 2"/>
          <p:cNvPicPr>
            <a:picLocks noChangeAspect="1"/>
          </p:cNvPicPr>
          <p:nvPr/>
        </p:nvPicPr>
        <p:blipFill>
          <a:blip r:embed="rId6"/>
          <a:stretch>
            <a:fillRect/>
          </a:stretch>
        </p:blipFill>
        <p:spPr>
          <a:xfrm>
            <a:off x="2752143" y="4298575"/>
            <a:ext cx="2036192" cy="589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377026"/>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实现多元线性回归模型</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pic>
        <p:nvPicPr>
          <p:cNvPr id="15" name="图片 14"/>
          <p:cNvPicPr>
            <a:picLocks noChangeAspect="1"/>
          </p:cNvPicPr>
          <p:nvPr/>
        </p:nvPicPr>
        <p:blipFill>
          <a:blip r:embed="rId2"/>
          <a:stretch>
            <a:fillRect/>
          </a:stretch>
        </p:blipFill>
        <p:spPr>
          <a:xfrm>
            <a:off x="2211904" y="5258782"/>
            <a:ext cx="2845351" cy="770170"/>
          </a:xfrm>
          <a:prstGeom prst="rect">
            <a:avLst/>
          </a:prstGeom>
        </p:spPr>
      </p:pic>
      <p:pic>
        <p:nvPicPr>
          <p:cNvPr id="17" name="图片 16"/>
          <p:cNvPicPr>
            <a:picLocks noChangeAspect="1"/>
          </p:cNvPicPr>
          <p:nvPr/>
        </p:nvPicPr>
        <p:blipFill>
          <a:blip r:embed="rId3"/>
          <a:stretch>
            <a:fillRect/>
          </a:stretch>
        </p:blipFill>
        <p:spPr>
          <a:xfrm>
            <a:off x="648250" y="1568273"/>
            <a:ext cx="6854141" cy="34543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102" y="1427646"/>
            <a:ext cx="8387796" cy="27829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ts val="3200"/>
              </a:lnSpc>
            </a:pPr>
            <a:r>
              <a:rPr lang="en-US" altLang="zh-CN" sz="2400" dirty="0">
                <a:solidFill>
                  <a:schemeClr val="tx1"/>
                </a:solidFill>
                <a:latin typeface="Times New Roman" panose="02020603050405020304" charset="0"/>
                <a:ea typeface="宋体" panose="02010600030101010101" pitchFamily="2" charset="-122"/>
              </a:rPr>
              <a:t>X = </a:t>
            </a:r>
            <a:r>
              <a:rPr lang="en-US" altLang="zh-CN" sz="2400" dirty="0" err="1">
                <a:solidFill>
                  <a:schemeClr val="tx1"/>
                </a:solidFill>
                <a:latin typeface="Times New Roman" panose="02020603050405020304" charset="0"/>
                <a:ea typeface="宋体" panose="02010600030101010101" pitchFamily="2" charset="-122"/>
              </a:rPr>
              <a:t>np.array</a:t>
            </a:r>
            <a:r>
              <a:rPr lang="en-US" altLang="zh-CN" sz="2400" dirty="0">
                <a:solidFill>
                  <a:schemeClr val="tx1"/>
                </a:solidFill>
                <a:latin typeface="Times New Roman" panose="02020603050405020304" charset="0"/>
                <a:ea typeface="宋体" panose="02010600030101010101" pitchFamily="2" charset="-122"/>
              </a:rPr>
              <a:t>(</a:t>
            </a:r>
            <a:r>
              <a:rPr lang="en-US" altLang="zh-CN" sz="2400" dirty="0" err="1">
                <a:solidFill>
                  <a:schemeClr val="tx1"/>
                </a:solidFill>
                <a:latin typeface="Times New Roman" panose="02020603050405020304" charset="0"/>
                <a:ea typeface="宋体" panose="02010600030101010101" pitchFamily="2" charset="-122"/>
              </a:rPr>
              <a:t>df_ads</a:t>
            </a:r>
            <a:r>
              <a:rPr lang="en-US" altLang="zh-CN" sz="2400" dirty="0">
                <a:solidFill>
                  <a:schemeClr val="tx1"/>
                </a:solidFill>
                <a:latin typeface="Times New Roman" panose="02020603050405020304" charset="0"/>
                <a:ea typeface="宋体" panose="02010600030101010101" pitchFamily="2" charset="-122"/>
              </a:rPr>
              <a:t>) # </a:t>
            </a:r>
            <a:r>
              <a:rPr lang="zh-CN" altLang="en-US" sz="2400" dirty="0">
                <a:solidFill>
                  <a:schemeClr val="tx1"/>
                </a:solidFill>
                <a:latin typeface="Times New Roman" panose="02020603050405020304" charset="0"/>
                <a:ea typeface="宋体" panose="02010600030101010101" pitchFamily="2" charset="-122"/>
              </a:rPr>
              <a:t>构建特征集</a:t>
            </a: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包含全部特征</a:t>
            </a:r>
            <a:endParaRPr lang="en-US" altLang="zh-CN" sz="2400" dirty="0">
              <a:solidFill>
                <a:schemeClr val="tx1"/>
              </a:solidFill>
              <a:latin typeface="Times New Roman" panose="02020603050405020304" charset="0"/>
              <a:ea typeface="宋体" panose="02010600030101010101" pitchFamily="2" charset="-122"/>
            </a:endParaRPr>
          </a:p>
          <a:p>
            <a:pPr algn="l">
              <a:lnSpc>
                <a:spcPts val="3200"/>
              </a:lnSpc>
            </a:pPr>
            <a:r>
              <a:rPr lang="en-US" altLang="zh-CN" sz="2400" dirty="0">
                <a:solidFill>
                  <a:schemeClr val="tx1"/>
                </a:solidFill>
                <a:latin typeface="Times New Roman" panose="02020603050405020304" charset="0"/>
                <a:ea typeface="宋体" panose="02010600030101010101" pitchFamily="2" charset="-122"/>
              </a:rPr>
              <a:t>X = </a:t>
            </a:r>
            <a:r>
              <a:rPr lang="en-US" altLang="zh-CN" sz="2400" dirty="0" err="1">
                <a:solidFill>
                  <a:schemeClr val="tx1"/>
                </a:solidFill>
                <a:latin typeface="Times New Roman" panose="02020603050405020304" charset="0"/>
                <a:ea typeface="宋体" panose="02010600030101010101" pitchFamily="2" charset="-122"/>
              </a:rPr>
              <a:t>np.delete</a:t>
            </a:r>
            <a:r>
              <a:rPr lang="en-US" altLang="zh-CN" sz="2400" dirty="0">
                <a:solidFill>
                  <a:schemeClr val="tx1"/>
                </a:solidFill>
                <a:latin typeface="Times New Roman" panose="02020603050405020304" charset="0"/>
                <a:ea typeface="宋体" panose="02010600030101010101" pitchFamily="2" charset="-122"/>
              </a:rPr>
              <a:t>(X, [3], axis = 1) # </a:t>
            </a:r>
            <a:r>
              <a:rPr lang="zh-CN" altLang="en-US" sz="2400" dirty="0">
                <a:solidFill>
                  <a:schemeClr val="tx1"/>
                </a:solidFill>
                <a:latin typeface="Times New Roman" panose="02020603050405020304" charset="0"/>
                <a:ea typeface="宋体" panose="02010600030101010101" pitchFamily="2" charset="-122"/>
              </a:rPr>
              <a:t>删除标签</a:t>
            </a:r>
            <a:endParaRPr lang="en-US" altLang="zh-CN" sz="2400" dirty="0">
              <a:solidFill>
                <a:schemeClr val="tx1"/>
              </a:solidFill>
              <a:latin typeface="Times New Roman" panose="02020603050405020304" charset="0"/>
              <a:ea typeface="宋体" panose="02010600030101010101" pitchFamily="2" charset="-122"/>
            </a:endParaRPr>
          </a:p>
          <a:p>
            <a:pPr algn="l">
              <a:lnSpc>
                <a:spcPts val="3200"/>
              </a:lnSpc>
            </a:pPr>
            <a:r>
              <a:rPr lang="en-US" altLang="zh-CN" sz="2400" dirty="0">
                <a:solidFill>
                  <a:schemeClr val="tx1"/>
                </a:solidFill>
                <a:latin typeface="Times New Roman" panose="02020603050405020304" charset="0"/>
                <a:ea typeface="宋体" panose="02010600030101010101" pitchFamily="2" charset="-122"/>
              </a:rPr>
              <a:t>y = </a:t>
            </a:r>
            <a:r>
              <a:rPr lang="en-US" altLang="zh-CN" sz="2400" dirty="0" err="1">
                <a:solidFill>
                  <a:schemeClr val="tx1"/>
                </a:solidFill>
                <a:latin typeface="Times New Roman" panose="02020603050405020304" charset="0"/>
                <a:ea typeface="宋体" panose="02010600030101010101" pitchFamily="2" charset="-122"/>
              </a:rPr>
              <a:t>np.array</a:t>
            </a:r>
            <a:r>
              <a:rPr lang="en-US" altLang="zh-CN" sz="2400" dirty="0">
                <a:solidFill>
                  <a:schemeClr val="tx1"/>
                </a:solidFill>
                <a:latin typeface="Times New Roman" panose="02020603050405020304" charset="0"/>
                <a:ea typeface="宋体" panose="02010600030101010101" pitchFamily="2" charset="-122"/>
              </a:rPr>
              <a:t>(</a:t>
            </a:r>
            <a:r>
              <a:rPr lang="en-US" altLang="zh-CN" sz="2400" dirty="0" err="1">
                <a:solidFill>
                  <a:schemeClr val="tx1"/>
                </a:solidFill>
                <a:latin typeface="Times New Roman" panose="02020603050405020304" charset="0"/>
                <a:ea typeface="宋体" panose="02010600030101010101" pitchFamily="2" charset="-122"/>
              </a:rPr>
              <a:t>df_ads.sales</a:t>
            </a: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构建标签集</a:t>
            </a: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销售额</a:t>
            </a:r>
            <a:endParaRPr lang="en-US" altLang="zh-CN" sz="2400" dirty="0">
              <a:solidFill>
                <a:schemeClr val="tx1"/>
              </a:solidFill>
              <a:latin typeface="Times New Roman" panose="02020603050405020304" charset="0"/>
              <a:ea typeface="宋体" panose="02010600030101010101" pitchFamily="2" charset="-122"/>
            </a:endParaRPr>
          </a:p>
          <a:p>
            <a:pPr algn="l">
              <a:lnSpc>
                <a:spcPts val="3200"/>
              </a:lnSpc>
            </a:pPr>
            <a:r>
              <a:rPr lang="en-US" altLang="zh-CN" sz="2400" dirty="0">
                <a:solidFill>
                  <a:schemeClr val="tx1"/>
                </a:solidFill>
                <a:latin typeface="Times New Roman" panose="02020603050405020304" charset="0"/>
                <a:ea typeface="宋体" panose="02010600030101010101" pitchFamily="2" charset="-122"/>
              </a:rPr>
              <a:t>print ("X</a:t>
            </a:r>
            <a:r>
              <a:rPr lang="zh-CN" altLang="en-US" sz="2400" dirty="0">
                <a:solidFill>
                  <a:schemeClr val="tx1"/>
                </a:solidFill>
                <a:latin typeface="Times New Roman" panose="02020603050405020304" charset="0"/>
                <a:ea typeface="宋体" panose="02010600030101010101" pitchFamily="2" charset="-122"/>
              </a:rPr>
              <a:t>的阶</a:t>
            </a:r>
            <a:r>
              <a:rPr lang="en-US" altLang="zh-CN" sz="2400" dirty="0">
                <a:solidFill>
                  <a:schemeClr val="tx1"/>
                </a:solidFill>
                <a:latin typeface="Times New Roman" panose="02020603050405020304" charset="0"/>
                <a:ea typeface="宋体" panose="02010600030101010101" pitchFamily="2" charset="-122"/>
              </a:rPr>
              <a:t>:", </a:t>
            </a:r>
            <a:r>
              <a:rPr lang="en-US" altLang="zh-CN" sz="2400" dirty="0" err="1">
                <a:solidFill>
                  <a:schemeClr val="tx1"/>
                </a:solidFill>
                <a:latin typeface="Times New Roman" panose="02020603050405020304" charset="0"/>
                <a:ea typeface="宋体" panose="02010600030101010101" pitchFamily="2" charset="-122"/>
              </a:rPr>
              <a:t>X.ndim</a:t>
            </a:r>
            <a:r>
              <a:rPr lang="en-US" altLang="zh-CN" sz="2400" dirty="0">
                <a:solidFill>
                  <a:schemeClr val="tx1"/>
                </a:solidFill>
                <a:latin typeface="Times New Roman" panose="02020603050405020304" charset="0"/>
                <a:ea typeface="宋体" panose="02010600030101010101" pitchFamily="2" charset="-122"/>
              </a:rPr>
              <a:t>)</a:t>
            </a:r>
            <a:endParaRPr lang="en-US" altLang="zh-CN" sz="2400" dirty="0">
              <a:solidFill>
                <a:schemeClr val="tx1"/>
              </a:solidFill>
              <a:latin typeface="Times New Roman" panose="02020603050405020304" charset="0"/>
              <a:ea typeface="宋体" panose="02010600030101010101" pitchFamily="2" charset="-122"/>
            </a:endParaRPr>
          </a:p>
          <a:p>
            <a:pPr algn="l">
              <a:lnSpc>
                <a:spcPts val="3200"/>
              </a:lnSpc>
            </a:pPr>
            <a:r>
              <a:rPr lang="en-US" altLang="zh-CN" sz="2400" dirty="0">
                <a:solidFill>
                  <a:schemeClr val="tx1"/>
                </a:solidFill>
                <a:latin typeface="Times New Roman" panose="02020603050405020304" charset="0"/>
                <a:ea typeface="宋体" panose="02010600030101010101" pitchFamily="2" charset="-122"/>
              </a:rPr>
              <a:t>print ("X</a:t>
            </a:r>
            <a:r>
              <a:rPr lang="zh-CN" altLang="en-US" sz="2400" dirty="0">
                <a:solidFill>
                  <a:schemeClr val="tx1"/>
                </a:solidFill>
                <a:latin typeface="Times New Roman" panose="02020603050405020304" charset="0"/>
                <a:ea typeface="宋体" panose="02010600030101010101" pitchFamily="2" charset="-122"/>
              </a:rPr>
              <a:t>的维度</a:t>
            </a:r>
            <a:r>
              <a:rPr lang="en-US" altLang="zh-CN" sz="2400" dirty="0">
                <a:solidFill>
                  <a:schemeClr val="tx1"/>
                </a:solidFill>
                <a:latin typeface="Times New Roman" panose="02020603050405020304" charset="0"/>
                <a:ea typeface="宋体" panose="02010600030101010101" pitchFamily="2" charset="-122"/>
              </a:rPr>
              <a:t>:", </a:t>
            </a:r>
            <a:r>
              <a:rPr lang="en-US" altLang="zh-CN" sz="2400" dirty="0" err="1">
                <a:solidFill>
                  <a:schemeClr val="tx1"/>
                </a:solidFill>
                <a:latin typeface="Times New Roman" panose="02020603050405020304" charset="0"/>
                <a:ea typeface="宋体" panose="02010600030101010101" pitchFamily="2" charset="-122"/>
              </a:rPr>
              <a:t>X.shape</a:t>
            </a:r>
            <a:r>
              <a:rPr lang="en-US" altLang="zh-CN" sz="2400" dirty="0">
                <a:solidFill>
                  <a:schemeClr val="tx1"/>
                </a:solidFill>
                <a:latin typeface="Times New Roman" panose="02020603050405020304" charset="0"/>
                <a:ea typeface="宋体" panose="02010600030101010101" pitchFamily="2" charset="-122"/>
              </a:rPr>
              <a:t>)</a:t>
            </a:r>
            <a:endParaRPr lang="en-US" altLang="zh-CN" sz="2400" dirty="0">
              <a:solidFill>
                <a:schemeClr val="tx1"/>
              </a:solidFill>
              <a:latin typeface="Times New Roman" panose="02020603050405020304" charset="0"/>
              <a:ea typeface="宋体" panose="02010600030101010101" pitchFamily="2" charset="-122"/>
            </a:endParaRPr>
          </a:p>
          <a:p>
            <a:pPr algn="l">
              <a:lnSpc>
                <a:spcPts val="3200"/>
              </a:lnSpc>
            </a:pPr>
            <a:r>
              <a:rPr lang="en-US" altLang="zh-CN" sz="2400" dirty="0">
                <a:solidFill>
                  <a:schemeClr val="tx1"/>
                </a:solidFill>
                <a:latin typeface="Times New Roman" panose="02020603050405020304" charset="0"/>
                <a:ea typeface="宋体" panose="02010600030101010101" pitchFamily="2" charset="-122"/>
              </a:rPr>
              <a:t>print (X)</a:t>
            </a:r>
            <a:endParaRPr lang="zh-CN" altLang="en-US" sz="2400" dirty="0">
              <a:solidFill>
                <a:schemeClr val="tx1"/>
              </a:solidFill>
              <a:latin typeface="Times New Roman" panose="02020603050405020304" charset="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676214" y="929441"/>
            <a:ext cx="6172677" cy="468303"/>
          </a:xfrm>
          <a:prstGeom prst="rect">
            <a:avLst/>
          </a:prstGeom>
        </p:spPr>
      </p:pic>
      <p:sp>
        <p:nvSpPr>
          <p:cNvPr id="7" name="矩形 6"/>
          <p:cNvSpPr/>
          <p:nvPr/>
        </p:nvSpPr>
        <p:spPr>
          <a:xfrm>
            <a:off x="378102" y="4210602"/>
            <a:ext cx="4417315" cy="145954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dirty="0">
                <a:solidFill>
                  <a:schemeClr val="tx1"/>
                </a:solidFill>
                <a:latin typeface="Times New Roman" panose="02020603050405020304" charset="0"/>
                <a:ea typeface="宋体" panose="02010600030101010101" pitchFamily="2" charset="-122"/>
              </a:rPr>
              <a:t>X</a:t>
            </a:r>
            <a:r>
              <a:rPr lang="zh-CN" altLang="en-US" sz="2400" dirty="0">
                <a:solidFill>
                  <a:schemeClr val="tx1"/>
                </a:solidFill>
                <a:latin typeface="Times New Roman" panose="02020603050405020304" charset="0"/>
                <a:ea typeface="宋体" panose="02010600030101010101" pitchFamily="2" charset="-122"/>
              </a:rPr>
              <a:t>的阶</a:t>
            </a:r>
            <a:r>
              <a:rPr lang="en-US" altLang="zh-CN" sz="2400" dirty="0">
                <a:solidFill>
                  <a:schemeClr val="tx1"/>
                </a:solidFill>
                <a:latin typeface="Times New Roman" panose="02020603050405020304" charset="0"/>
                <a:ea typeface="宋体" panose="02010600030101010101" pitchFamily="2" charset="-122"/>
              </a:rPr>
              <a:t>: 2</a:t>
            </a:r>
            <a:endParaRPr lang="en-US" altLang="zh-CN" sz="24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X</a:t>
            </a:r>
            <a:r>
              <a:rPr lang="zh-CN" altLang="en-US" sz="2400" dirty="0">
                <a:solidFill>
                  <a:schemeClr val="tx1"/>
                </a:solidFill>
                <a:latin typeface="Times New Roman" panose="02020603050405020304" charset="0"/>
                <a:ea typeface="宋体" panose="02010600030101010101" pitchFamily="2" charset="-122"/>
              </a:rPr>
              <a:t>的维度</a:t>
            </a:r>
            <a:r>
              <a:rPr lang="en-US" altLang="zh-CN" sz="2400" dirty="0">
                <a:solidFill>
                  <a:schemeClr val="tx1"/>
                </a:solidFill>
                <a:latin typeface="Times New Roman" panose="02020603050405020304" charset="0"/>
                <a:ea typeface="宋体" panose="02010600030101010101" pitchFamily="2" charset="-122"/>
              </a:rPr>
              <a:t>: (200, 3)</a:t>
            </a:r>
            <a:endParaRPr lang="en-US" altLang="zh-CN" sz="24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[[ 304.4</a:t>
            </a:r>
            <a:r>
              <a:rPr lang="zh-CN" altLang="en-US" sz="2400" dirty="0">
                <a:solidFill>
                  <a:schemeClr val="tx1"/>
                </a:solidFill>
                <a:latin typeface="Times New Roman" panose="02020603050405020304" charset="0"/>
                <a:ea typeface="宋体" panose="02010600030101010101" pitchFamily="2" charset="-122"/>
              </a:rPr>
              <a:t>　 </a:t>
            </a:r>
            <a:r>
              <a:rPr lang="en-US" altLang="zh-CN" sz="2400" dirty="0">
                <a:solidFill>
                  <a:schemeClr val="tx1"/>
                </a:solidFill>
                <a:latin typeface="Times New Roman" panose="02020603050405020304" charset="0"/>
                <a:ea typeface="宋体" panose="02010600030101010101" pitchFamily="2" charset="-122"/>
              </a:rPr>
              <a:t>93.6</a:t>
            </a:r>
            <a:r>
              <a:rPr lang="zh-CN" altLang="en-US" sz="2400" dirty="0">
                <a:solidFill>
                  <a:schemeClr val="tx1"/>
                </a:solidFill>
                <a:latin typeface="Times New Roman" panose="02020603050405020304" charset="0"/>
                <a:ea typeface="宋体" panose="02010600030101010101" pitchFamily="2" charset="-122"/>
              </a:rPr>
              <a:t>　</a:t>
            </a:r>
            <a:r>
              <a:rPr lang="en-US" altLang="zh-CN" sz="2400" dirty="0">
                <a:solidFill>
                  <a:schemeClr val="tx1"/>
                </a:solidFill>
                <a:latin typeface="Times New Roman" panose="02020603050405020304" charset="0"/>
                <a:ea typeface="宋体" panose="02010600030101010101" pitchFamily="2" charset="-122"/>
              </a:rPr>
              <a:t>294.4]</a:t>
            </a:r>
            <a:endParaRPr lang="zh-CN" altLang="en-US" sz="2400" dirty="0">
              <a:solidFill>
                <a:schemeClr val="tx1"/>
              </a:solidFill>
              <a:latin typeface="Times New Roman" panose="02020603050405020304" charset="0"/>
              <a:ea typeface="宋体" panose="02010600030101010101" pitchFamily="2" charset="-122"/>
            </a:endParaRPr>
          </a:p>
        </p:txBody>
      </p:sp>
      <p:sp>
        <p:nvSpPr>
          <p:cNvPr id="8"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9" name="矩形 8"/>
          <p:cNvSpPr/>
          <p:nvPr/>
        </p:nvSpPr>
        <p:spPr>
          <a:xfrm>
            <a:off x="378102" y="5670142"/>
            <a:ext cx="8387796" cy="81989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ts val="3200"/>
              </a:lnSpc>
            </a:pPr>
            <a:r>
              <a:rPr lang="en-US" altLang="zh-CN" sz="2400" dirty="0">
                <a:solidFill>
                  <a:schemeClr val="tx1"/>
                </a:solidFill>
                <a:latin typeface="Times New Roman" panose="02020603050405020304" charset="0"/>
                <a:ea typeface="宋体" panose="02010600030101010101" pitchFamily="2" charset="-122"/>
              </a:rPr>
              <a:t>y = </a:t>
            </a:r>
            <a:r>
              <a:rPr lang="en-US" altLang="zh-CN" sz="2400" dirty="0" err="1">
                <a:solidFill>
                  <a:schemeClr val="tx1"/>
                </a:solidFill>
                <a:latin typeface="Times New Roman" panose="02020603050405020304" charset="0"/>
                <a:ea typeface="宋体" panose="02010600030101010101" pitchFamily="2" charset="-122"/>
              </a:rPr>
              <a:t>y.reshape</a:t>
            </a:r>
            <a:r>
              <a:rPr lang="en-US" altLang="zh-CN" sz="2400" dirty="0">
                <a:solidFill>
                  <a:schemeClr val="tx1"/>
                </a:solidFill>
                <a:latin typeface="Times New Roman" panose="02020603050405020304" charset="0"/>
                <a:ea typeface="宋体" panose="02010600030101010101" pitchFamily="2" charset="-122"/>
              </a:rPr>
              <a:t>(-1, 1) </a:t>
            </a:r>
            <a:r>
              <a:rPr lang="en-US" altLang="zh-CN" sz="2000" dirty="0">
                <a:solidFill>
                  <a:schemeClr val="tx1"/>
                </a:solidFill>
                <a:latin typeface="Times New Roman" panose="02020603050405020304" charset="0"/>
                <a:ea typeface="宋体" panose="02010600030101010101" pitchFamily="2" charset="-122"/>
              </a:rPr>
              <a:t>#</a:t>
            </a:r>
            <a:r>
              <a:rPr lang="zh-CN" altLang="en-US" sz="2000" dirty="0">
                <a:solidFill>
                  <a:schemeClr val="tx1"/>
                </a:solidFill>
                <a:latin typeface="Times New Roman" panose="02020603050405020304" charset="0"/>
                <a:ea typeface="宋体" panose="02010600030101010101" pitchFamily="2" charset="-122"/>
              </a:rPr>
              <a:t>通过</a:t>
            </a:r>
            <a:r>
              <a:rPr lang="en-US" altLang="zh-CN" sz="2000" dirty="0">
                <a:solidFill>
                  <a:schemeClr val="tx1"/>
                </a:solidFill>
                <a:latin typeface="Times New Roman" panose="02020603050405020304" charset="0"/>
                <a:ea typeface="宋体" panose="02010600030101010101" pitchFamily="2" charset="-122"/>
              </a:rPr>
              <a:t>reshape</a:t>
            </a:r>
            <a:r>
              <a:rPr lang="zh-CN" altLang="en-US" sz="2000" dirty="0">
                <a:solidFill>
                  <a:schemeClr val="tx1"/>
                </a:solidFill>
                <a:latin typeface="Times New Roman" panose="02020603050405020304" charset="0"/>
                <a:ea typeface="宋体" panose="02010600030101010101" pitchFamily="2" charset="-122"/>
              </a:rPr>
              <a:t>方法把向量转换为矩阵</a:t>
            </a:r>
            <a:r>
              <a:rPr lang="en-US" altLang="zh-CN" sz="2000" dirty="0">
                <a:solidFill>
                  <a:schemeClr val="tx1"/>
                </a:solidFill>
                <a:latin typeface="Times New Roman" panose="02020603050405020304" charset="0"/>
                <a:ea typeface="宋体" panose="02010600030101010101" pitchFamily="2" charset="-122"/>
              </a:rPr>
              <a:t>, -1</a:t>
            </a:r>
            <a:r>
              <a:rPr lang="zh-CN" altLang="en-US" sz="2000" dirty="0">
                <a:solidFill>
                  <a:schemeClr val="tx1"/>
                </a:solidFill>
                <a:latin typeface="Times New Roman" panose="02020603050405020304" charset="0"/>
                <a:ea typeface="宋体" panose="02010600030101010101" pitchFamily="2" charset="-122"/>
              </a:rPr>
              <a:t>等价于</a:t>
            </a:r>
            <a:r>
              <a:rPr lang="en-US" altLang="zh-CN" sz="2000" dirty="0" err="1">
                <a:solidFill>
                  <a:schemeClr val="tx1"/>
                </a:solidFill>
                <a:latin typeface="Times New Roman" panose="02020603050405020304" charset="0"/>
                <a:ea typeface="宋体" panose="02010600030101010101" pitchFamily="2" charset="-122"/>
              </a:rPr>
              <a:t>len</a:t>
            </a:r>
            <a:r>
              <a:rPr lang="en-US" altLang="zh-CN" sz="2000" dirty="0">
                <a:solidFill>
                  <a:schemeClr val="tx1"/>
                </a:solidFill>
                <a:latin typeface="Times New Roman" panose="02020603050405020304" charset="0"/>
                <a:ea typeface="宋体" panose="02010600030101010101" pitchFamily="2" charset="-122"/>
              </a:rPr>
              <a:t>(y), </a:t>
            </a:r>
            <a:r>
              <a:rPr lang="zh-CN" altLang="en-US" sz="2000" dirty="0">
                <a:solidFill>
                  <a:schemeClr val="tx1"/>
                </a:solidFill>
                <a:latin typeface="Times New Roman" panose="02020603050405020304" charset="0"/>
                <a:ea typeface="宋体" panose="02010600030101010101" pitchFamily="2" charset="-122"/>
              </a:rPr>
              <a:t>返回样本个数</a:t>
            </a:r>
            <a:endParaRPr lang="zh-CN" altLang="en-US" sz="2000" dirty="0">
              <a:solidFill>
                <a:schemeClr val="tx1"/>
              </a:solidFill>
              <a:latin typeface="Times New Roman" panose="02020603050405020304" charset="0"/>
              <a:ea typeface="宋体" panose="02010600030101010101" pitchFamily="2" charset="-122"/>
            </a:endParaRPr>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651158"/>
            <a:ext cx="6476999" cy="119348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for i in N: </a:t>
            </a:r>
            <a:r>
              <a:rPr lang="zh-CN" altLang="en-US" sz="2000" dirty="0">
                <a:solidFill>
                  <a:schemeClr val="tx1"/>
                </a:solidFill>
                <a:uFillTx/>
                <a:latin typeface="Times New Roman" panose="02020603050405020304" charset="0"/>
                <a:ea typeface="宋体" panose="02010600030101010101" pitchFamily="2" charset="-122"/>
              </a:rPr>
              <a:t># N为特征的个数</a:t>
            </a:r>
            <a:endParaRPr lang="zh-CN" altLang="en-US" sz="20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y_hat = y_hat + weight[i]*X[i]</a:t>
            </a:r>
            <a:endParaRPr lang="zh-CN" altLang="en-US" sz="24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y_hat = y_hat + bias</a:t>
            </a:r>
            <a:endParaRPr lang="zh-CN" altLang="en-US" sz="2400" dirty="0">
              <a:solidFill>
                <a:schemeClr val="tx1"/>
              </a:solidFill>
              <a:latin typeface="Times New Roman" panose="02020603050405020304" charset="0"/>
              <a:ea typeface="宋体" panose="02010600030101010101" pitchFamily="2" charset="-122"/>
            </a:endParaRPr>
          </a:p>
        </p:txBody>
      </p:sp>
      <p:sp>
        <p:nvSpPr>
          <p:cNvPr id="5" name="矩形 4"/>
          <p:cNvSpPr/>
          <p:nvPr/>
        </p:nvSpPr>
        <p:spPr>
          <a:xfrm>
            <a:off x="314325" y="3086100"/>
            <a:ext cx="8524875" cy="20288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x0_train = np.ones((len(X_train), 1)) </a:t>
            </a:r>
            <a:r>
              <a:rPr lang="zh-CN" altLang="en-US" sz="2000" dirty="0">
                <a:solidFill>
                  <a:schemeClr val="tx1"/>
                </a:solidFill>
                <a:uFillTx/>
                <a:latin typeface="Times New Roman" panose="02020603050405020304" charset="0"/>
                <a:ea typeface="宋体" panose="02010600030101010101" pitchFamily="2" charset="-122"/>
              </a:rPr>
              <a:t># 构造X长度的全1数组配合对偏置的点积</a:t>
            </a:r>
            <a:endParaRPr lang="zh-CN" altLang="en-US" sz="2000" dirty="0">
              <a:solidFill>
                <a:schemeClr val="tx1"/>
              </a:solidFill>
              <a:uFillTx/>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X_train = np.append(x0_train, X_train, axis=1) </a:t>
            </a:r>
            <a:r>
              <a:rPr lang="zh-CN" altLang="en-US" sz="2000" dirty="0">
                <a:solidFill>
                  <a:schemeClr val="tx1"/>
                </a:solidFill>
                <a:uFillTx/>
                <a:latin typeface="Times New Roman" panose="02020603050405020304" charset="0"/>
                <a:ea typeface="宋体" panose="02010600030101010101" pitchFamily="2" charset="-122"/>
              </a:rPr>
              <a:t>#把X增加一系列的1</a:t>
            </a:r>
            <a:endParaRPr lang="zh-CN" altLang="en-US" sz="20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print ("X的形状:", X_train.shape)</a:t>
            </a:r>
            <a:endParaRPr lang="zh-CN" altLang="en-US" sz="24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print (X_train)</a:t>
            </a:r>
            <a:endParaRPr lang="zh-CN" altLang="en-US" sz="2400" dirty="0">
              <a:solidFill>
                <a:schemeClr val="tx1"/>
              </a:solidFill>
              <a:latin typeface="Times New Roman" panose="02020603050405020304" charset="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742474" y="1121895"/>
            <a:ext cx="6172677" cy="468303"/>
          </a:xfrm>
          <a:prstGeom prst="rect">
            <a:avLst/>
          </a:prstGeom>
        </p:spPr>
      </p:pic>
      <p:sp>
        <p:nvSpPr>
          <p:cNvPr id="7" name="矩形 6"/>
          <p:cNvSpPr/>
          <p:nvPr/>
        </p:nvSpPr>
        <p:spPr>
          <a:xfrm>
            <a:off x="313712" y="5470595"/>
            <a:ext cx="2682240" cy="53101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X的形状: (160, 4)</a:t>
            </a:r>
            <a:endParaRPr lang="zh-CN" altLang="en-US" sz="2400" dirty="0">
              <a:solidFill>
                <a:schemeClr val="tx1"/>
              </a:solidFill>
              <a:latin typeface="Times New Roman" panose="02020603050405020304" charset="0"/>
              <a:ea typeface="宋体" panose="02010600030101010101" pitchFamily="2" charset="-122"/>
            </a:endParaRPr>
          </a:p>
        </p:txBody>
      </p:sp>
      <p:sp>
        <p:nvSpPr>
          <p:cNvPr id="8"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2770" y="2664366"/>
            <a:ext cx="8798459" cy="29146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ts val="3600"/>
              </a:lnSpc>
            </a:pPr>
            <a:r>
              <a:rPr lang="zh-CN" altLang="en-US" sz="2400" dirty="0">
                <a:solidFill>
                  <a:schemeClr val="tx1"/>
                </a:solidFill>
                <a:latin typeface="Times New Roman" panose="02020603050405020304" charset="0"/>
                <a:ea typeface="宋体" panose="02010600030101010101" pitchFamily="2" charset="-122"/>
              </a:rPr>
              <a:t>def loss_function(X, y, W): </a:t>
            </a:r>
            <a:r>
              <a:rPr lang="zh-CN" altLang="en-US" sz="2000" dirty="0">
                <a:solidFill>
                  <a:schemeClr val="tx1"/>
                </a:solidFill>
                <a:uFillTx/>
                <a:latin typeface="Times New Roman" panose="02020603050405020304" charset="0"/>
                <a:ea typeface="宋体" panose="02010600030101010101" pitchFamily="2" charset="-122"/>
              </a:rPr>
              <a:t># 定义一个均方误差函数, W此时是一个向量</a:t>
            </a:r>
            <a:endParaRPr lang="zh-CN" altLang="en-US" sz="2000" dirty="0">
              <a:solidFill>
                <a:schemeClr val="tx1"/>
              </a:solidFill>
              <a:latin typeface="Times New Roman" panose="02020603050405020304" charset="0"/>
              <a:ea typeface="宋体" panose="02010600030101010101" pitchFamily="2" charset="-122"/>
            </a:endParaRPr>
          </a:p>
          <a:p>
            <a:pPr algn="l">
              <a:lnSpc>
                <a:spcPts val="3600"/>
              </a:lnSpc>
            </a:pP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y_hat = X.dot(W.T) </a:t>
            </a:r>
            <a:r>
              <a:rPr lang="zh-CN" altLang="en-US" sz="2000" dirty="0">
                <a:solidFill>
                  <a:schemeClr val="tx1"/>
                </a:solidFill>
                <a:uFillTx/>
                <a:latin typeface="Times New Roman" panose="02020603050405020304" charset="0"/>
                <a:ea typeface="宋体" panose="02010600030101010101" pitchFamily="2" charset="-122"/>
              </a:rPr>
              <a:t># 点积运算h(x)=w0x0+w1x1+w2x2+w3x3</a:t>
            </a:r>
            <a:endParaRPr lang="zh-CN" altLang="en-US" sz="2000" dirty="0">
              <a:solidFill>
                <a:schemeClr val="tx1"/>
              </a:solidFill>
              <a:uFillTx/>
              <a:latin typeface="Times New Roman" panose="02020603050405020304" charset="0"/>
              <a:ea typeface="宋体" panose="02010600030101010101" pitchFamily="2" charset="-122"/>
            </a:endParaRPr>
          </a:p>
          <a:p>
            <a:pPr algn="l">
              <a:lnSpc>
                <a:spcPts val="3600"/>
              </a:lnSpc>
            </a:pP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loss = y_hat.reshape((len(y_hat), 1))-y </a:t>
            </a:r>
            <a:r>
              <a:rPr lang="zh-CN" altLang="en-US" sz="2000" dirty="0">
                <a:solidFill>
                  <a:schemeClr val="tx1"/>
                </a:solidFill>
                <a:uFillTx/>
                <a:latin typeface="Times New Roman" panose="02020603050405020304" charset="0"/>
                <a:ea typeface="宋体" panose="02010600030101010101" pitchFamily="2" charset="-122"/>
              </a:rPr>
              <a:t># 求当前W和真值的差值</a:t>
            </a:r>
            <a:endParaRPr lang="zh-CN" altLang="en-US" sz="2000" dirty="0">
              <a:solidFill>
                <a:schemeClr val="tx1"/>
              </a:solidFill>
              <a:uFillTx/>
              <a:latin typeface="Times New Roman" panose="02020603050405020304" charset="0"/>
              <a:ea typeface="宋体" panose="02010600030101010101" pitchFamily="2" charset="-122"/>
            </a:endParaRPr>
          </a:p>
          <a:p>
            <a:pPr algn="l">
              <a:lnSpc>
                <a:spcPts val="3600"/>
              </a:lnSpc>
            </a:pP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cost = np.sum(loss**2)/(2*len(X)) </a:t>
            </a:r>
            <a:r>
              <a:rPr lang="zh-CN" altLang="en-US" sz="2000" dirty="0">
                <a:solidFill>
                  <a:schemeClr val="tx1"/>
                </a:solidFill>
                <a:uFillTx/>
                <a:latin typeface="Times New Roman" panose="02020603050405020304" charset="0"/>
                <a:ea typeface="宋体" panose="02010600030101010101" pitchFamily="2" charset="-122"/>
              </a:rPr>
              <a:t># 这是平方求和过程, 均方误差函数的代码实现</a:t>
            </a:r>
            <a:endParaRPr lang="zh-CN" altLang="en-US" sz="2000" dirty="0">
              <a:solidFill>
                <a:schemeClr val="tx1"/>
              </a:solidFill>
              <a:uFillTx/>
              <a:latin typeface="Times New Roman" panose="02020603050405020304" charset="0"/>
              <a:ea typeface="宋体" panose="02010600030101010101" pitchFamily="2" charset="-122"/>
            </a:endParaRPr>
          </a:p>
          <a:p>
            <a:pPr algn="l">
              <a:lnSpc>
                <a:spcPts val="3600"/>
              </a:lnSpc>
            </a:pP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return cost </a:t>
            </a:r>
            <a:r>
              <a:rPr lang="zh-CN" altLang="en-US" sz="2000" dirty="0">
                <a:solidFill>
                  <a:schemeClr val="tx1"/>
                </a:solidFill>
                <a:uFillTx/>
                <a:latin typeface="Times New Roman" panose="02020603050405020304" charset="0"/>
                <a:ea typeface="宋体" panose="02010600030101010101" pitchFamily="2" charset="-122"/>
              </a:rPr>
              <a:t># 返回当前模型的均方误差值</a:t>
            </a:r>
            <a:endParaRPr lang="zh-CN" altLang="en-US" sz="2000" dirty="0">
              <a:solidFill>
                <a:schemeClr val="tx1"/>
              </a:solidFill>
              <a:uFillTx/>
              <a:latin typeface="Times New Roman" panose="02020603050405020304" charset="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742474" y="1042987"/>
            <a:ext cx="6065950" cy="506461"/>
          </a:xfrm>
          <a:prstGeom prst="rect">
            <a:avLst/>
          </a:prstGeom>
        </p:spPr>
      </p:pic>
      <p:sp>
        <p:nvSpPr>
          <p:cNvPr id="5"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742474" y="1647857"/>
            <a:ext cx="5370017" cy="918100"/>
          </a:xfrm>
          <a:prstGeom prst="rect">
            <a:avLst/>
          </a:prstGeom>
        </p:spPr>
      </p:pic>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62910"/>
            <a:ext cx="9143999" cy="27099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def gradient_descent(X, y, W, lr, iter): </a:t>
            </a:r>
            <a:r>
              <a:rPr lang="zh-CN" altLang="en-US" dirty="0">
                <a:solidFill>
                  <a:schemeClr val="tx1"/>
                </a:solidFill>
                <a:uFillTx/>
                <a:latin typeface="Times New Roman" panose="02020603050405020304" charset="0"/>
                <a:ea typeface="宋体" panose="02010600030101010101" pitchFamily="2" charset="-122"/>
              </a:rPr>
              <a:t># 定义梯度下降函数</a:t>
            </a:r>
            <a:endParaRPr lang="zh-CN" altLang="en-US"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l_history = np.zeros(iter) </a:t>
            </a:r>
            <a:r>
              <a:rPr lang="zh-CN" altLang="en-US" dirty="0">
                <a:solidFill>
                  <a:schemeClr val="tx1"/>
                </a:solidFill>
                <a:uFillTx/>
                <a:latin typeface="Times New Roman" panose="02020603050405020304" charset="0"/>
                <a:ea typeface="宋体" panose="02010600030101010101" pitchFamily="2" charset="-122"/>
              </a:rPr>
              <a:t># 初始化记录梯度下降过程中损失的数组</a:t>
            </a:r>
            <a:endParaRPr lang="zh-CN" altLang="en-US"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W_history = np.zeros((iter, len(W))) </a:t>
            </a:r>
            <a:r>
              <a:rPr lang="zh-CN" altLang="en-US" dirty="0">
                <a:solidFill>
                  <a:schemeClr val="tx1"/>
                </a:solidFill>
                <a:uFillTx/>
                <a:latin typeface="Times New Roman" panose="02020603050405020304" charset="0"/>
                <a:ea typeface="宋体" panose="02010600030101010101" pitchFamily="2" charset="-122"/>
              </a:rPr>
              <a:t># 初始化记录梯度下降过程中权重的数组</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for i in range(iter): </a:t>
            </a:r>
            <a:r>
              <a:rPr lang="zh-CN" altLang="en-US" dirty="0">
                <a:solidFill>
                  <a:schemeClr val="tx1"/>
                </a:solidFill>
                <a:uFillTx/>
                <a:latin typeface="Times New Roman" panose="02020603050405020304" charset="0"/>
                <a:ea typeface="宋体" panose="02010600030101010101" pitchFamily="2" charset="-122"/>
              </a:rPr>
              <a:t># 进行梯度下降的迭代, 就是下多少级台阶</a:t>
            </a:r>
            <a:endParaRPr lang="zh-CN" altLang="en-US"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y_hat = X.dot(W) </a:t>
            </a:r>
            <a:r>
              <a:rPr lang="zh-CN" altLang="en-US" dirty="0">
                <a:solidFill>
                  <a:schemeClr val="tx1"/>
                </a:solidFill>
                <a:uFillTx/>
                <a:latin typeface="Times New Roman" panose="02020603050405020304" charset="0"/>
                <a:ea typeface="宋体" panose="02010600030101010101" pitchFamily="2" charset="-122"/>
              </a:rPr>
              <a:t># 这是向量化运算实现的假设函数</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loss = y_hat.reshape((len(y_hat), 1))-y </a:t>
            </a:r>
            <a:r>
              <a:rPr lang="zh-CN" altLang="en-US" dirty="0">
                <a:solidFill>
                  <a:schemeClr val="tx1"/>
                </a:solidFill>
                <a:uFillTx/>
                <a:latin typeface="Times New Roman" panose="02020603050405020304" charset="0"/>
                <a:ea typeface="宋体" panose="02010600030101010101" pitchFamily="2" charset="-122"/>
              </a:rPr>
              <a:t># 求y_hat和y真值的差值</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derivative_W = X.T.dot(loss)/(2*len(X</a:t>
            </a:r>
            <a:r>
              <a:rPr lang="zh-CN" altLang="en-US" dirty="0">
                <a:solidFill>
                  <a:schemeClr val="tx1"/>
                </a:solidFill>
                <a:latin typeface="Times New Roman" panose="02020603050405020304" charset="0"/>
                <a:ea typeface="宋体" panose="02010600030101010101" pitchFamily="2" charset="-122"/>
              </a:rPr>
              <a:t>)) </a:t>
            </a:r>
            <a:r>
              <a:rPr lang="zh-CN" altLang="en-US" dirty="0">
                <a:solidFill>
                  <a:schemeClr val="tx1"/>
                </a:solidFill>
                <a:uFillTx/>
                <a:latin typeface="Times New Roman" panose="02020603050405020304" charset="0"/>
                <a:ea typeface="宋体" panose="02010600030101010101" pitchFamily="2" charset="-122"/>
              </a:rPr>
              <a:t>#求出多项式的梯度向量</a:t>
            </a:r>
            <a:endParaRPr lang="zh-CN" altLang="en-US" dirty="0">
              <a:solidFill>
                <a:schemeClr val="tx1"/>
              </a:solidFill>
              <a:uFillTx/>
              <a:latin typeface="Times New Roman" panose="020206030504050203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852199" y="932827"/>
            <a:ext cx="4136708" cy="782003"/>
          </a:xfrm>
          <a:prstGeom prst="rect">
            <a:avLst/>
          </a:prstGeom>
        </p:spPr>
      </p:pic>
      <p:sp>
        <p:nvSpPr>
          <p:cNvPr id="3" name="矩形 2"/>
          <p:cNvSpPr/>
          <p:nvPr/>
        </p:nvSpPr>
        <p:spPr>
          <a:xfrm>
            <a:off x="-1" y="4520927"/>
            <a:ext cx="9143999" cy="190309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derivative_W = derivative_W.reshape(len(W))</a:t>
            </a:r>
            <a:endParaRPr lang="zh-CN" altLang="en-US" sz="24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W = W - alpha*derivative_W </a:t>
            </a:r>
            <a:r>
              <a:rPr lang="zh-CN" altLang="en-US" dirty="0">
                <a:solidFill>
                  <a:schemeClr val="tx1"/>
                </a:solidFill>
                <a:uFillTx/>
                <a:latin typeface="Times New Roman" panose="02020603050405020304" charset="0"/>
                <a:ea typeface="宋体" panose="02010600030101010101" pitchFamily="2" charset="-122"/>
              </a:rPr>
              <a:t># 结合学习速率更新权重</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l_history[i] = loss_function(X, y, W) </a:t>
            </a:r>
            <a:r>
              <a:rPr lang="zh-CN" altLang="en-US" dirty="0">
                <a:solidFill>
                  <a:schemeClr val="tx1"/>
                </a:solidFill>
                <a:uFillTx/>
                <a:latin typeface="Times New Roman" panose="02020603050405020304" charset="0"/>
                <a:ea typeface="宋体" panose="02010600030101010101" pitchFamily="2" charset="-122"/>
              </a:rPr>
              <a:t># 梯度下降过程中损失的历史记录</a:t>
            </a:r>
            <a:endParaRPr lang="zh-CN" altLang="en-US"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W_history[i] = W </a:t>
            </a:r>
            <a:r>
              <a:rPr lang="zh-CN" altLang="en-US" dirty="0">
                <a:solidFill>
                  <a:schemeClr val="tx1"/>
                </a:solidFill>
                <a:uFillTx/>
                <a:latin typeface="Times New Roman" panose="02020603050405020304" charset="0"/>
                <a:ea typeface="宋体" panose="02010600030101010101" pitchFamily="2" charset="-122"/>
              </a:rPr>
              <a:t># 梯度下降过程中权重的历史记录</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return l_history, W_history </a:t>
            </a:r>
            <a:r>
              <a:rPr lang="zh-CN" altLang="en-US" dirty="0">
                <a:solidFill>
                  <a:schemeClr val="tx1"/>
                </a:solidFill>
                <a:uFillTx/>
                <a:latin typeface="Times New Roman" panose="02020603050405020304" charset="0"/>
                <a:ea typeface="宋体" panose="02010600030101010101" pitchFamily="2" charset="-122"/>
              </a:rPr>
              <a:t># 返回梯度下降过程中的数据</a:t>
            </a:r>
            <a:endParaRPr lang="zh-CN" altLang="en-US" dirty="0">
              <a:solidFill>
                <a:schemeClr val="tx1"/>
              </a:solidFill>
              <a:uFillTx/>
              <a:latin typeface="Times New Roman" panose="02020603050405020304" charset="0"/>
              <a:ea typeface="宋体" panose="02010600030101010101" pitchFamily="2" charset="-122"/>
            </a:endParaRPr>
          </a:p>
        </p:txBody>
      </p:sp>
      <p:sp>
        <p:nvSpPr>
          <p:cNvPr id="5"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8541" y="1674564"/>
            <a:ext cx="8727155" cy="41598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 定义线性回归模型</a:t>
            </a:r>
            <a:endParaRPr lang="zh-CN" altLang="en-US" sz="24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def linear_regression(X, y, weight, alpha, iterations):</a:t>
            </a:r>
            <a:endParaRPr lang="zh-CN" altLang="en-US" sz="24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loss_history, weight_history = gradient_descent(X, y,weight,alpha, iterations)</a:t>
            </a:r>
            <a:endParaRPr lang="zh-CN" altLang="en-US" sz="2400"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print("训练最终损失:", loss_history[-1]) </a:t>
            </a:r>
            <a:r>
              <a:rPr lang="zh-CN" altLang="en-US" dirty="0">
                <a:solidFill>
                  <a:schemeClr val="tx1"/>
                </a:solidFill>
                <a:uFillTx/>
                <a:latin typeface="Times New Roman" panose="02020603050405020304" charset="0"/>
                <a:ea typeface="宋体" panose="02010600030101010101" pitchFamily="2" charset="-122"/>
              </a:rPr>
              <a:t># 输出最终损失</a:t>
            </a:r>
            <a:endParaRPr lang="zh-CN" altLang="en-US"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y_pred = X.dot(weight_history[-1]) </a:t>
            </a:r>
            <a:r>
              <a:rPr lang="zh-CN" altLang="en-US" dirty="0">
                <a:solidFill>
                  <a:schemeClr val="tx1"/>
                </a:solidFill>
                <a:uFillTx/>
                <a:latin typeface="Times New Roman" panose="02020603050405020304" charset="0"/>
                <a:ea typeface="宋体" panose="02010600030101010101" pitchFamily="2" charset="-122"/>
              </a:rPr>
              <a:t># 进行预测</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traning_acc = 100 - np.mean(np.abs(y_pred - y))*100 </a:t>
            </a:r>
            <a:r>
              <a:rPr lang="zh-CN" altLang="en-US" dirty="0">
                <a:solidFill>
                  <a:schemeClr val="tx1"/>
                </a:solidFill>
                <a:uFillTx/>
                <a:latin typeface="Times New Roman" panose="02020603050405020304" charset="0"/>
                <a:ea typeface="宋体" panose="02010600030101010101" pitchFamily="2" charset="-122"/>
              </a:rPr>
              <a:t># 计算准确率</a:t>
            </a:r>
            <a:endParaRPr lang="zh-CN" altLang="en-US" dirty="0">
              <a:solidFill>
                <a:schemeClr val="tx1"/>
              </a:solidFill>
              <a:uFillTx/>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print("线性回归训练准确率: {:.2f}%".format(traning_acc))　</a:t>
            </a:r>
            <a:r>
              <a:rPr lang="zh-CN" altLang="en-US" dirty="0">
                <a:solidFill>
                  <a:schemeClr val="tx1"/>
                </a:solidFill>
                <a:uFillTx/>
                <a:latin typeface="Times New Roman" panose="02020603050405020304" charset="0"/>
                <a:ea typeface="宋体" panose="02010600030101010101" pitchFamily="2" charset="-122"/>
              </a:rPr>
              <a:t># 输出准确率</a:t>
            </a:r>
            <a:endParaRPr lang="zh-CN" altLang="en-US" dirty="0">
              <a:solidFill>
                <a:schemeClr val="tx1"/>
              </a:solidFill>
              <a:latin typeface="Times New Roman" panose="02020603050405020304" charset="0"/>
              <a:ea typeface="宋体" panose="02010600030101010101" pitchFamily="2" charset="-122"/>
            </a:endParaRPr>
          </a:p>
          <a:p>
            <a:pPr algn="l"/>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latin typeface="Times New Roman" panose="02020603050405020304" charset="0"/>
                <a:ea typeface="宋体" panose="02010600030101010101" pitchFamily="2" charset="-122"/>
              </a:rPr>
              <a:t>return loss_history, weight_history</a:t>
            </a:r>
            <a:r>
              <a:rPr lang="zh-CN" altLang="en-US" sz="2400" dirty="0">
                <a:solidFill>
                  <a:schemeClr val="tx1"/>
                </a:solidFill>
                <a:uFillTx/>
                <a:latin typeface="Times New Roman" panose="02020603050405020304" charset="0"/>
                <a:ea typeface="宋体" panose="02010600030101010101" pitchFamily="2" charset="-122"/>
              </a:rPr>
              <a:t> </a:t>
            </a:r>
            <a:r>
              <a:rPr lang="zh-CN" altLang="en-US" dirty="0">
                <a:solidFill>
                  <a:schemeClr val="tx1"/>
                </a:solidFill>
                <a:uFillTx/>
                <a:latin typeface="Times New Roman" panose="02020603050405020304" charset="0"/>
                <a:ea typeface="宋体" panose="02010600030101010101" pitchFamily="2" charset="-122"/>
              </a:rPr>
              <a:t># 返回训练历史记录</a:t>
            </a:r>
            <a:endParaRPr lang="zh-CN" altLang="en-US" dirty="0">
              <a:solidFill>
                <a:schemeClr val="tx1"/>
              </a:solidFill>
              <a:uFillTx/>
              <a:latin typeface="Times New Roman" panose="02020603050405020304" charset="0"/>
              <a:ea typeface="宋体" panose="02010600030101010101" pitchFamily="2" charset="-122"/>
            </a:endParaRPr>
          </a:p>
        </p:txBody>
      </p:sp>
      <p:sp>
        <p:nvSpPr>
          <p:cNvPr id="5" name="矩形 4"/>
          <p:cNvSpPr/>
          <p:nvPr/>
        </p:nvSpPr>
        <p:spPr>
          <a:xfrm>
            <a:off x="442631" y="1023565"/>
            <a:ext cx="7816691" cy="53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构建一个线性回归函数模型</a:t>
            </a:r>
            <a:endParaRPr lang="zh-CN" altLang="en-US" sz="2400" dirty="0">
              <a:solidFill>
                <a:schemeClr val="tx1"/>
              </a:solidFill>
              <a:latin typeface="Times New Roman" panose="02020603050405020304" charset="0"/>
              <a:ea typeface="宋体" panose="02010600030101010101" pitchFamily="2" charset="-122"/>
            </a:endParaRPr>
          </a:p>
        </p:txBody>
      </p:sp>
      <p:sp>
        <p:nvSpPr>
          <p:cNvPr id="6"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0507" y="1494892"/>
            <a:ext cx="8326794" cy="225795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#首先确定参数的初始值</a:t>
            </a:r>
            <a:endParaRPr lang="zh-CN" altLang="en-US" sz="24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iterations = 300 </a:t>
            </a:r>
            <a:r>
              <a:rPr lang="zh-CN" altLang="en-US" dirty="0">
                <a:solidFill>
                  <a:schemeClr val="tx1"/>
                </a:solidFill>
                <a:uFillTx/>
                <a:latin typeface="Times New Roman" panose="02020603050405020304" charset="0"/>
                <a:ea typeface="宋体" panose="02010600030101010101" pitchFamily="2" charset="-122"/>
              </a:rPr>
              <a:t># 迭代300次</a:t>
            </a:r>
            <a:endParaRPr lang="zh-CN" altLang="en-US"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alpha = 0.15 </a:t>
            </a:r>
            <a:r>
              <a:rPr lang="zh-CN" altLang="en-US" sz="2000" dirty="0">
                <a:solidFill>
                  <a:schemeClr val="tx1"/>
                </a:solidFill>
                <a:uFillTx/>
                <a:latin typeface="Times New Roman" panose="02020603050405020304" charset="0"/>
                <a:ea typeface="宋体" panose="02010600030101010101" pitchFamily="2" charset="-122"/>
              </a:rPr>
              <a:t>#学习速率设为0.15</a:t>
            </a:r>
            <a:endParaRPr lang="zh-CN" altLang="en-US" sz="2000" dirty="0">
              <a:solidFill>
                <a:schemeClr val="tx1"/>
              </a:solidFill>
              <a:uFillTx/>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weight = np.array([0.5, 1, 1, 1]) </a:t>
            </a:r>
            <a:r>
              <a:rPr lang="zh-CN" altLang="en-US" dirty="0">
                <a:solidFill>
                  <a:schemeClr val="tx1"/>
                </a:solidFill>
                <a:uFillTx/>
                <a:latin typeface="Times New Roman" panose="02020603050405020304" charset="0"/>
                <a:ea typeface="宋体" panose="02010600030101010101" pitchFamily="2" charset="-122"/>
              </a:rPr>
              <a:t># 权重向量, w[0] =  bias</a:t>
            </a:r>
            <a:endParaRPr lang="zh-CN" altLang="en-US" dirty="0">
              <a:solidFill>
                <a:schemeClr val="tx1"/>
              </a:solidFill>
              <a:uFillTx/>
              <a:latin typeface="Times New Roman" panose="02020603050405020304" charset="0"/>
              <a:ea typeface="宋体" panose="02010600030101010101" pitchFamily="2" charset="-122"/>
            </a:endParaRPr>
          </a:p>
          <a:p>
            <a:pPr algn="l"/>
            <a:r>
              <a:rPr lang="zh-CN" altLang="en-US" sz="2000" dirty="0">
                <a:solidFill>
                  <a:schemeClr val="tx1"/>
                </a:solidFill>
                <a:latin typeface="Times New Roman" panose="02020603050405020304" charset="0"/>
                <a:ea typeface="宋体" panose="02010600030101010101" pitchFamily="2" charset="-122"/>
              </a:rPr>
              <a:t>#计算一下初始值的损失</a:t>
            </a:r>
            <a:endParaRPr lang="zh-CN" altLang="en-US" sz="20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print ('当前损失：', loss_function(X_train, y_train, weight))</a:t>
            </a:r>
            <a:endParaRPr lang="zh-CN" altLang="en-US" sz="2400" dirty="0">
              <a:solidFill>
                <a:schemeClr val="tx1"/>
              </a:solidFill>
              <a:latin typeface="Times New Roman" panose="02020603050405020304" charset="0"/>
              <a:ea typeface="宋体" panose="02010600030101010101" pitchFamily="2" charset="-122"/>
            </a:endParaRPr>
          </a:p>
        </p:txBody>
      </p:sp>
      <p:sp>
        <p:nvSpPr>
          <p:cNvPr id="5" name="矩形 4"/>
          <p:cNvSpPr/>
          <p:nvPr/>
        </p:nvSpPr>
        <p:spPr>
          <a:xfrm>
            <a:off x="486699" y="957206"/>
            <a:ext cx="7816691" cy="53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初始化权重并训练机器</a:t>
            </a:r>
            <a:endParaRPr lang="zh-CN" altLang="en-US" sz="2400" dirty="0">
              <a:solidFill>
                <a:schemeClr val="tx1"/>
              </a:solidFill>
              <a:latin typeface="Times New Roman" panose="02020603050405020304" charset="0"/>
              <a:ea typeface="宋体" panose="02010600030101010101" pitchFamily="2" charset="-122"/>
            </a:endParaRPr>
          </a:p>
        </p:txBody>
      </p:sp>
      <p:sp>
        <p:nvSpPr>
          <p:cNvPr id="2" name="矩形 1"/>
          <p:cNvSpPr/>
          <p:nvPr/>
        </p:nvSpPr>
        <p:spPr>
          <a:xfrm>
            <a:off x="330507" y="3849299"/>
            <a:ext cx="8326794" cy="14609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 调用刚才定义的线性回归模型</a:t>
            </a:r>
            <a:endParaRPr lang="zh-CN" altLang="en-US" sz="24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loss_history, weight_history = linear_regression(X_train, y_train,</a:t>
            </a:r>
            <a:endParaRPr lang="zh-CN" altLang="en-US" sz="24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weight, alpha, iterations) </a:t>
            </a:r>
            <a:r>
              <a:rPr lang="zh-CN" altLang="en-US" sz="2000" dirty="0">
                <a:solidFill>
                  <a:schemeClr val="tx1"/>
                </a:solidFill>
                <a:uFillTx/>
                <a:latin typeface="Times New Roman" panose="02020603050405020304" charset="0"/>
                <a:ea typeface="宋体" panose="02010600030101010101" pitchFamily="2" charset="-122"/>
              </a:rPr>
              <a:t>#训练机器</a:t>
            </a:r>
            <a:endParaRPr lang="zh-CN" altLang="en-US" sz="2000" dirty="0">
              <a:solidFill>
                <a:schemeClr val="tx1"/>
              </a:solidFill>
              <a:uFillTx/>
              <a:latin typeface="Times New Roman" panose="02020603050405020304" charset="0"/>
              <a:ea typeface="宋体" panose="02010600030101010101" pitchFamily="2" charset="-122"/>
            </a:endParaRPr>
          </a:p>
        </p:txBody>
      </p:sp>
      <p:sp>
        <p:nvSpPr>
          <p:cNvPr id="7" name="矩形 6"/>
          <p:cNvSpPr/>
          <p:nvPr/>
        </p:nvSpPr>
        <p:spPr>
          <a:xfrm>
            <a:off x="330507" y="5406683"/>
            <a:ext cx="5365213" cy="80423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训练最终损失: 0.004334018335124016</a:t>
            </a:r>
            <a:endParaRPr lang="zh-CN" altLang="en-US" sz="24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线性回归训练准确率: 74.52%</a:t>
            </a:r>
            <a:endParaRPr lang="zh-CN" altLang="en-US" sz="2400" dirty="0">
              <a:solidFill>
                <a:schemeClr val="tx1"/>
              </a:solidFill>
              <a:latin typeface="Times New Roman" panose="02020603050405020304" charset="0"/>
              <a:ea typeface="宋体" panose="02010600030101010101" pitchFamily="2" charset="-122"/>
            </a:endParaRPr>
          </a:p>
        </p:txBody>
      </p:sp>
      <p:sp>
        <p:nvSpPr>
          <p:cNvPr id="6"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8541" y="965889"/>
            <a:ext cx="8601932" cy="2262158"/>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1</a:t>
            </a:r>
            <a:r>
              <a:rPr lang="zh-CN" altLang="en-US" sz="2400" dirty="0">
                <a:solidFill>
                  <a:srgbClr val="000000"/>
                </a:solidFill>
                <a:latin typeface="微软雅黑" panose="020B0503020204020204" pitchFamily="34" charset="-122"/>
              </a:rPr>
              <a:t>）明确定义所要解决的问题</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网店销售额的预测。</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各种广告和商品销售额的相关度如何？</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各种广告和商品销售额之间体现出一种什么关系？</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哪一种广告对于商品销售额的影响最大？</a:t>
            </a:r>
            <a:endParaRPr lang="en-US" altLang="zh-CN" sz="2400" dirty="0">
              <a:solidFill>
                <a:srgbClr val="000000"/>
              </a:solidFill>
              <a:latin typeface="微软雅黑" panose="020B0503020204020204" pitchFamily="34" charset="-122"/>
            </a:endParaRPr>
          </a:p>
          <a:p>
            <a:pPr marL="800100" lvl="1" indent="-342900">
              <a:lnSpc>
                <a:spcPts val="3600"/>
              </a:lnSpc>
              <a:buFont typeface="Arial" panose="020B0604020202020204" pitchFamily="34" charset="0"/>
              <a:buChar char="•"/>
            </a:pPr>
            <a:r>
              <a:rPr lang="zh-CN" altLang="en-US" sz="2400" dirty="0">
                <a:solidFill>
                  <a:srgbClr val="000000"/>
                </a:solidFill>
                <a:latin typeface="微软雅黑" panose="020B0503020204020204" pitchFamily="34" charset="-122"/>
              </a:rPr>
              <a:t>分配特定的广告投放金额，预测出未来的商品销售额。</a:t>
            </a:r>
            <a:endParaRPr lang="zh-CN" altLang="en-US" sz="26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6" name="TextBox 31"/>
          <p:cNvSpPr txBox="1"/>
          <p:nvPr/>
        </p:nvSpPr>
        <p:spPr>
          <a:xfrm>
            <a:off x="119332" y="3933056"/>
            <a:ext cx="4997668" cy="1800493"/>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zh-CN" altLang="en-US" sz="2400" dirty="0">
                <a:solidFill>
                  <a:srgbClr val="000000"/>
                </a:solidFill>
                <a:latin typeface="微软雅黑" panose="020B0503020204020204" pitchFamily="34" charset="-122"/>
              </a:rPr>
              <a:t>回归分析是确定两种或两种以上变量间相互依赖的定量关系的一种统计分析方法，也就是研究当自变量</a:t>
            </a:r>
            <a:r>
              <a:rPr lang="en-US" altLang="zh-CN" sz="2400" dirty="0">
                <a:solidFill>
                  <a:srgbClr val="000000"/>
                </a:solidFill>
                <a:latin typeface="微软雅黑" panose="020B0503020204020204" pitchFamily="34" charset="-122"/>
              </a:rPr>
              <a:t>x</a:t>
            </a:r>
            <a:r>
              <a:rPr lang="zh-CN" altLang="en-US" sz="2400" dirty="0">
                <a:solidFill>
                  <a:srgbClr val="000000"/>
                </a:solidFill>
                <a:latin typeface="微软雅黑" panose="020B0503020204020204" pitchFamily="34" charset="-122"/>
              </a:rPr>
              <a:t>变化时，因变量</a:t>
            </a:r>
            <a:r>
              <a:rPr lang="en-US" altLang="zh-CN" sz="2400" dirty="0">
                <a:solidFill>
                  <a:srgbClr val="000000"/>
                </a:solidFill>
                <a:latin typeface="微软雅黑" panose="020B0503020204020204" pitchFamily="34" charset="-122"/>
              </a:rPr>
              <a:t>y</a:t>
            </a:r>
            <a:r>
              <a:rPr lang="zh-CN" altLang="en-US" sz="2400" dirty="0">
                <a:solidFill>
                  <a:srgbClr val="000000"/>
                </a:solidFill>
                <a:latin typeface="微软雅黑" panose="020B0503020204020204" pitchFamily="34" charset="-122"/>
              </a:rPr>
              <a:t>以何种形式在变化。</a:t>
            </a:r>
            <a:endParaRPr lang="zh-CN" altLang="en-US" sz="2600"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237035" y="3228048"/>
            <a:ext cx="3767688" cy="33238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3893" y="1990909"/>
            <a:ext cx="7816691" cy="108279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a:solidFill>
                  <a:schemeClr val="tx1"/>
                </a:solidFill>
                <a:latin typeface="Times New Roman" panose="02020603050405020304" charset="0"/>
                <a:ea typeface="宋体" panose="02010600030101010101" pitchFamily="2" charset="-122"/>
              </a:rPr>
              <a:t>print("权重历史记录：", weight_history)</a:t>
            </a:r>
            <a:endParaRPr lang="zh-CN" altLang="en-US" sz="2400">
              <a:solidFill>
                <a:schemeClr val="tx1"/>
              </a:solidFill>
              <a:latin typeface="Times New Roman" panose="02020603050405020304" charset="0"/>
              <a:ea typeface="宋体" panose="02010600030101010101" pitchFamily="2" charset="-122"/>
            </a:endParaRPr>
          </a:p>
          <a:p>
            <a:pPr algn="l"/>
            <a:r>
              <a:rPr lang="zh-CN" altLang="en-US" sz="2400">
                <a:solidFill>
                  <a:schemeClr val="tx1"/>
                </a:solidFill>
                <a:latin typeface="Times New Roman" panose="02020603050405020304" charset="0"/>
                <a:ea typeface="宋体" panose="02010600030101010101" pitchFamily="2" charset="-122"/>
              </a:rPr>
              <a:t>print("损失历史记录：", loss_history)</a:t>
            </a:r>
            <a:endParaRPr lang="zh-CN" altLang="en-US" sz="2400">
              <a:solidFill>
                <a:schemeClr val="tx1"/>
              </a:solidFill>
              <a:latin typeface="Times New Roman" panose="02020603050405020304" charset="0"/>
              <a:ea typeface="宋体" panose="02010600030101010101" pitchFamily="2" charset="-122"/>
            </a:endParaRPr>
          </a:p>
        </p:txBody>
      </p:sp>
      <p:sp>
        <p:nvSpPr>
          <p:cNvPr id="5" name="矩形 4"/>
          <p:cNvSpPr/>
          <p:nvPr/>
        </p:nvSpPr>
        <p:spPr>
          <a:xfrm>
            <a:off x="574834" y="1254919"/>
            <a:ext cx="7816691" cy="53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初始化权重并训练机器</a:t>
            </a:r>
            <a:endParaRPr lang="zh-CN" altLang="en-US" sz="2400" dirty="0">
              <a:solidFill>
                <a:schemeClr val="tx1"/>
              </a:solidFill>
              <a:latin typeface="Times New Roman" panose="02020603050405020304" charset="0"/>
              <a:ea typeface="宋体" panose="02010600030101010101" pitchFamily="2" charset="-122"/>
            </a:endParaRPr>
          </a:p>
        </p:txBody>
      </p:sp>
      <p:sp>
        <p:nvSpPr>
          <p:cNvPr id="7" name="矩形 6"/>
          <p:cNvSpPr/>
          <p:nvPr/>
        </p:nvSpPr>
        <p:spPr>
          <a:xfrm>
            <a:off x="663893" y="3577470"/>
            <a:ext cx="6904695" cy="53101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a:solidFill>
                  <a:schemeClr val="tx1"/>
                </a:solidFill>
                <a:latin typeface="Times New Roman" panose="02020603050405020304" charset="0"/>
                <a:ea typeface="宋体" panose="02010600030101010101" pitchFamily="2" charset="-122"/>
              </a:rPr>
              <a:t>[-0.04161205 0.6523009 0.24686767 0.37741512]</a:t>
            </a:r>
            <a:endParaRPr lang="zh-CN" altLang="en-US" sz="2400">
              <a:solidFill>
                <a:schemeClr val="tx1"/>
              </a:solidFill>
              <a:latin typeface="Times New Roman" panose="02020603050405020304" charset="0"/>
              <a:ea typeface="宋体" panose="02010600030101010101" pitchFamily="2" charset="-122"/>
            </a:endParaRPr>
          </a:p>
        </p:txBody>
      </p:sp>
      <p:sp>
        <p:nvSpPr>
          <p:cNvPr id="6"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4833" y="1026115"/>
            <a:ext cx="7816691" cy="53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初始化权重并训练机器</a:t>
            </a:r>
            <a:endParaRPr lang="zh-CN" altLang="en-US" sz="2400" dirty="0">
              <a:solidFill>
                <a:schemeClr val="tx1"/>
              </a:solidFill>
              <a:latin typeface="Times New Roman" panose="02020603050405020304" charset="0"/>
              <a:ea typeface="宋体" panose="02010600030101010101" pitchFamily="2" charset="-122"/>
            </a:endParaRPr>
          </a:p>
        </p:txBody>
      </p:sp>
      <p:sp>
        <p:nvSpPr>
          <p:cNvPr id="2" name="矩形 1"/>
          <p:cNvSpPr/>
          <p:nvPr/>
        </p:nvSpPr>
        <p:spPr>
          <a:xfrm>
            <a:off x="181778" y="1568024"/>
            <a:ext cx="8780443" cy="335592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Times New Roman" panose="02020603050405020304" charset="0"/>
                <a:ea typeface="宋体" panose="02010600030101010101" pitchFamily="2" charset="-122"/>
              </a:rPr>
              <a:t>X_plan = [250,50,50] </a:t>
            </a:r>
            <a:r>
              <a:rPr lang="zh-CN" altLang="en-US" dirty="0">
                <a:solidFill>
                  <a:schemeClr val="tx1"/>
                </a:solidFill>
                <a:uFillTx/>
                <a:latin typeface="Times New Roman" panose="02020603050405020304" charset="0"/>
                <a:ea typeface="宋体" panose="02010600030101010101" pitchFamily="2" charset="-122"/>
              </a:rPr>
              <a:t># 要预测的X特征数据</a:t>
            </a:r>
            <a:endParaRPr lang="zh-CN" altLang="en-US"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X_train,X_plan = scaler(X_train_original,X_plan) </a:t>
            </a:r>
            <a:r>
              <a:rPr lang="zh-CN" altLang="en-US" dirty="0">
                <a:solidFill>
                  <a:schemeClr val="tx1"/>
                </a:solidFill>
                <a:uFillTx/>
                <a:latin typeface="Times New Roman" panose="02020603050405020304" charset="0"/>
                <a:ea typeface="宋体" panose="02010600030101010101" pitchFamily="2" charset="-122"/>
              </a:rPr>
              <a:t># 对预测数据也要归一化缩放</a:t>
            </a:r>
            <a:endParaRPr lang="zh-CN" altLang="en-US"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X_plan = np.append([1], X_plan )</a:t>
            </a:r>
            <a:r>
              <a:rPr lang="zh-CN" altLang="en-US" sz="2400" dirty="0">
                <a:solidFill>
                  <a:schemeClr val="tx1"/>
                </a:solidFill>
                <a:uFillTx/>
                <a:latin typeface="Times New Roman" panose="02020603050405020304" charset="0"/>
                <a:ea typeface="宋体" panose="02010600030101010101" pitchFamily="2" charset="-122"/>
              </a:rPr>
              <a:t> </a:t>
            </a:r>
            <a:r>
              <a:rPr lang="zh-CN" altLang="en-US" dirty="0">
                <a:solidFill>
                  <a:schemeClr val="tx1"/>
                </a:solidFill>
                <a:uFillTx/>
                <a:latin typeface="Times New Roman" panose="02020603050405020304" charset="0"/>
                <a:ea typeface="宋体" panose="02010600030101010101" pitchFamily="2" charset="-122"/>
              </a:rPr>
              <a:t># 加一个特征X0 = 1</a:t>
            </a:r>
            <a:endParaRPr lang="zh-CN" altLang="en-US" dirty="0">
              <a:solidFill>
                <a:schemeClr val="tx1"/>
              </a:solidFill>
              <a:uFillTx/>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y_plan = np.dot(weight_history[-1],X_plan) </a:t>
            </a:r>
            <a:r>
              <a:rPr lang="zh-CN" altLang="en-US" sz="2400" dirty="0">
                <a:solidFill>
                  <a:schemeClr val="tx1"/>
                </a:solidFill>
                <a:uFillTx/>
                <a:latin typeface="Times New Roman" panose="02020603050405020304" charset="0"/>
                <a:ea typeface="宋体" panose="02010600030101010101" pitchFamily="2" charset="-122"/>
              </a:rPr>
              <a:t># [-1] </a:t>
            </a:r>
            <a:r>
              <a:rPr lang="zh-CN" altLang="en-US" dirty="0">
                <a:solidFill>
                  <a:schemeClr val="tx1"/>
                </a:solidFill>
                <a:uFillTx/>
                <a:latin typeface="Times New Roman" panose="02020603050405020304" charset="0"/>
                <a:ea typeface="宋体" panose="02010600030101010101" pitchFamily="2" charset="-122"/>
              </a:rPr>
              <a:t>即模型收敛时的权重</a:t>
            </a:r>
            <a:endParaRPr lang="zh-CN" altLang="en-US" dirty="0">
              <a:solidFill>
                <a:schemeClr val="tx1"/>
              </a:solidFill>
              <a:uFillTx/>
              <a:latin typeface="Times New Roman" panose="02020603050405020304" charset="0"/>
              <a:ea typeface="宋体" panose="02010600030101010101" pitchFamily="2" charset="-122"/>
            </a:endParaRPr>
          </a:p>
          <a:p>
            <a:pPr algn="l"/>
            <a:r>
              <a:rPr lang="zh-CN" altLang="en-US" sz="2000" dirty="0">
                <a:solidFill>
                  <a:schemeClr val="tx1"/>
                </a:solidFill>
                <a:uFillTx/>
                <a:latin typeface="Times New Roman" panose="02020603050405020304" charset="0"/>
                <a:ea typeface="宋体" panose="02010600030101010101" pitchFamily="2" charset="-122"/>
              </a:rPr>
              <a:t># 对预测结果要做反向缩放，才能得到与原始广告费用对应的预测值</a:t>
            </a:r>
            <a:endParaRPr lang="zh-CN" altLang="en-US" sz="2000" dirty="0">
              <a:solidFill>
                <a:schemeClr val="tx1"/>
              </a:solidFill>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y_value = y_plan*23.8 + 3.2 </a:t>
            </a:r>
            <a:r>
              <a:rPr lang="zh-CN" altLang="en-US" dirty="0">
                <a:solidFill>
                  <a:schemeClr val="tx1"/>
                </a:solidFill>
                <a:uFillTx/>
                <a:latin typeface="Times New Roman" panose="02020603050405020304" charset="0"/>
                <a:ea typeface="宋体" panose="02010600030101010101" pitchFamily="2" charset="-122"/>
              </a:rPr>
              <a:t>#23.8是当前y_train中最大值和最小值的差，3.2是最小值</a:t>
            </a:r>
            <a:endParaRPr lang="zh-CN" altLang="en-US" dirty="0">
              <a:solidFill>
                <a:schemeClr val="tx1"/>
              </a:solidFill>
              <a:uFillTx/>
              <a:latin typeface="Times New Roman" panose="02020603050405020304" charset="0"/>
              <a:ea typeface="宋体" panose="02010600030101010101" pitchFamily="2" charset="-122"/>
            </a:endParaRPr>
          </a:p>
          <a:p>
            <a:pPr algn="l"/>
            <a:r>
              <a:rPr lang="zh-CN" altLang="en-US" sz="2400" dirty="0">
                <a:solidFill>
                  <a:schemeClr val="tx1"/>
                </a:solidFill>
                <a:latin typeface="Times New Roman" panose="02020603050405020304" charset="0"/>
                <a:ea typeface="宋体" panose="02010600030101010101" pitchFamily="2" charset="-122"/>
              </a:rPr>
              <a:t>print ("预计商品销售额：",y_value, "千元")</a:t>
            </a:r>
            <a:endParaRPr lang="zh-CN" altLang="en-US" sz="2400" dirty="0">
              <a:solidFill>
                <a:schemeClr val="tx1"/>
              </a:solidFill>
              <a:latin typeface="Times New Roman" panose="02020603050405020304" charset="0"/>
              <a:ea typeface="宋体" panose="02010600030101010101" pitchFamily="2" charset="-122"/>
            </a:endParaRPr>
          </a:p>
        </p:txBody>
      </p:sp>
      <p:sp>
        <p:nvSpPr>
          <p:cNvPr id="7" name="矩形 6"/>
          <p:cNvSpPr/>
          <p:nvPr/>
        </p:nvSpPr>
        <p:spPr>
          <a:xfrm>
            <a:off x="181778" y="5300866"/>
            <a:ext cx="6233591" cy="53101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a:solidFill>
                  <a:schemeClr val="tx1"/>
                </a:solidFill>
                <a:latin typeface="Times New Roman" panose="02020603050405020304" charset="0"/>
                <a:ea typeface="宋体" panose="02010600030101010101" pitchFamily="2" charset="-122"/>
              </a:rPr>
              <a:t>预计商品销售额：6.088909584694067千元</a:t>
            </a:r>
            <a:endParaRPr lang="zh-CN" altLang="en-US" sz="2400">
              <a:solidFill>
                <a:schemeClr val="tx1"/>
              </a:solidFill>
              <a:latin typeface="Times New Roman" panose="02020603050405020304" charset="0"/>
              <a:ea typeface="宋体" panose="02010600030101010101" pitchFamily="2" charset="-122"/>
            </a:endParaRPr>
          </a:p>
        </p:txBody>
      </p:sp>
      <p:sp>
        <p:nvSpPr>
          <p:cNvPr id="6"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4834" y="1013936"/>
            <a:ext cx="7816691" cy="53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uFillTx/>
                <a:latin typeface="Times New Roman" panose="02020603050405020304" charset="0"/>
                <a:ea typeface="宋体" panose="02010600030101010101" pitchFamily="2" charset="-122"/>
              </a:rPr>
              <a:t>机器学习模型的项目设计，实现了整个机器学习流程</a:t>
            </a:r>
            <a:endParaRPr lang="zh-CN" altLang="en-US" sz="2400" dirty="0">
              <a:solidFill>
                <a:schemeClr val="tx1"/>
              </a:solidFill>
              <a:latin typeface="Times New Roman" panose="02020603050405020304" charset="0"/>
              <a:ea typeface="宋体" panose="02010600030101010101" pitchFamily="2" charset="-122"/>
            </a:endParaRPr>
          </a:p>
        </p:txBody>
      </p:sp>
      <p:sp>
        <p:nvSpPr>
          <p:cNvPr id="2" name="矩形 1"/>
          <p:cNvSpPr/>
          <p:nvPr/>
        </p:nvSpPr>
        <p:spPr>
          <a:xfrm>
            <a:off x="77118" y="1630497"/>
            <a:ext cx="8879595" cy="45720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数据的收集与分析</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机器学习模型的确定</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假设函数—h（x）=wx+b或写成h（x）=w</a:t>
            </a:r>
            <a:r>
              <a:rPr lang="zh-CN" altLang="en-US" sz="2400" baseline="-25000" dirty="0">
                <a:solidFill>
                  <a:schemeClr val="tx1"/>
                </a:solidFill>
                <a:uFillTx/>
                <a:latin typeface="Times New Roman" panose="02020603050405020304" charset="0"/>
                <a:ea typeface="宋体" panose="02010600030101010101" pitchFamily="2" charset="-122"/>
              </a:rPr>
              <a:t>0</a:t>
            </a:r>
            <a:r>
              <a:rPr lang="zh-CN" altLang="en-US" sz="2400" dirty="0">
                <a:solidFill>
                  <a:schemeClr val="tx1"/>
                </a:solidFill>
                <a:uFillTx/>
                <a:latin typeface="Times New Roman" panose="02020603050405020304" charset="0"/>
                <a:ea typeface="宋体" panose="02010600030101010101" pitchFamily="2" charset="-122"/>
              </a:rPr>
              <a:t>+w</a:t>
            </a:r>
            <a:r>
              <a:rPr lang="zh-CN" altLang="en-US" sz="2400" baseline="-25000" dirty="0">
                <a:solidFill>
                  <a:schemeClr val="tx1"/>
                </a:solidFill>
                <a:uFillTx/>
                <a:latin typeface="Times New Roman" panose="02020603050405020304" charset="0"/>
                <a:ea typeface="宋体" panose="02010600030101010101" pitchFamily="2" charset="-122"/>
              </a:rPr>
              <a:t>1</a:t>
            </a:r>
            <a:r>
              <a:rPr lang="zh-CN" altLang="en-US" sz="2400" dirty="0">
                <a:solidFill>
                  <a:schemeClr val="tx1"/>
                </a:solidFill>
                <a:uFillTx/>
                <a:latin typeface="Times New Roman" panose="02020603050405020304" charset="0"/>
                <a:ea typeface="宋体" panose="02010600030101010101" pitchFamily="2" charset="-122"/>
              </a:rPr>
              <a:t>x，很多地方使用h（x）=θ</a:t>
            </a:r>
            <a:r>
              <a:rPr lang="zh-CN" altLang="en-US" sz="2400" baseline="-25000" dirty="0">
                <a:solidFill>
                  <a:schemeClr val="tx1"/>
                </a:solidFill>
                <a:uFillTx/>
                <a:latin typeface="Times New Roman" panose="02020603050405020304" charset="0"/>
                <a:ea typeface="宋体" panose="02010600030101010101" pitchFamily="2" charset="-122"/>
              </a:rPr>
              <a:t>0</a:t>
            </a:r>
            <a:r>
              <a:rPr lang="zh-CN" altLang="en-US" sz="2400" dirty="0">
                <a:solidFill>
                  <a:schemeClr val="tx1"/>
                </a:solidFill>
                <a:uFillTx/>
                <a:latin typeface="Times New Roman" panose="02020603050405020304" charset="0"/>
                <a:ea typeface="宋体" panose="02010600030101010101" pitchFamily="2" charset="-122"/>
              </a:rPr>
              <a:t>+θ</a:t>
            </a:r>
            <a:r>
              <a:rPr lang="zh-CN" altLang="en-US" sz="2400" baseline="-25000" dirty="0">
                <a:solidFill>
                  <a:schemeClr val="tx1"/>
                </a:solidFill>
                <a:uFillTx/>
                <a:latin typeface="Times New Roman" panose="02020603050405020304" charset="0"/>
                <a:ea typeface="宋体" panose="02010600030101010101" pitchFamily="2" charset="-122"/>
              </a:rPr>
              <a:t>1</a:t>
            </a:r>
            <a:r>
              <a:rPr lang="zh-CN" altLang="en-US" sz="2400" dirty="0">
                <a:solidFill>
                  <a:schemeClr val="tx1"/>
                </a:solidFill>
                <a:uFillTx/>
                <a:latin typeface="Times New Roman" panose="02020603050405020304" charset="0"/>
                <a:ea typeface="宋体" panose="02010600030101010101" pitchFamily="2" charset="-122"/>
              </a:rPr>
              <a:t>x</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损失函数—，很多地方使用J（ θ</a:t>
            </a:r>
            <a:r>
              <a:rPr lang="zh-CN" altLang="en-US" sz="2400" baseline="-25000" dirty="0">
                <a:solidFill>
                  <a:schemeClr val="tx1"/>
                </a:solidFill>
                <a:uFillTx/>
                <a:latin typeface="Times New Roman" panose="02020603050405020304" charset="0"/>
                <a:ea typeface="宋体" panose="02010600030101010101" pitchFamily="2" charset="-122"/>
              </a:rPr>
              <a:t>0</a:t>
            </a:r>
            <a:r>
              <a:rPr lang="en-US" altLang="zh-CN" sz="2400" dirty="0">
                <a:solidFill>
                  <a:schemeClr val="tx1"/>
                </a:solidFill>
                <a:uFillTx/>
                <a:latin typeface="Times New Roman" panose="02020603050405020304" charset="0"/>
                <a:ea typeface="宋体" panose="02010600030101010101" pitchFamily="2" charset="-122"/>
              </a:rPr>
              <a:t>, </a:t>
            </a:r>
            <a:r>
              <a:rPr lang="zh-CN" altLang="en-US" sz="2400" dirty="0">
                <a:solidFill>
                  <a:schemeClr val="tx1"/>
                </a:solidFill>
                <a:uFillTx/>
                <a:latin typeface="Times New Roman" panose="02020603050405020304" charset="0"/>
                <a:ea typeface="宋体" panose="02010600030101010101" pitchFamily="2" charset="-122"/>
              </a:rPr>
              <a:t>θ</a:t>
            </a:r>
            <a:r>
              <a:rPr lang="zh-CN" altLang="en-US" sz="2400" baseline="-25000" dirty="0">
                <a:solidFill>
                  <a:schemeClr val="tx1"/>
                </a:solidFill>
                <a:uFillTx/>
                <a:latin typeface="Times New Roman" panose="02020603050405020304" charset="0"/>
                <a:ea typeface="宋体" panose="02010600030101010101" pitchFamily="2" charset="-122"/>
              </a:rPr>
              <a:t>1 </a:t>
            </a:r>
            <a:r>
              <a:rPr lang="zh-CN" altLang="en-US" sz="2400" dirty="0">
                <a:solidFill>
                  <a:schemeClr val="tx1"/>
                </a:solidFill>
                <a:uFillTx/>
                <a:latin typeface="Times New Roman" panose="02020603050405020304" charset="0"/>
                <a:ea typeface="宋体" panose="02010600030101010101" pitchFamily="2" charset="-122"/>
              </a:rPr>
              <a:t>）表示损失函数</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通过梯度下降训练机器，目标是最小化L（w，b），即J（ θ</a:t>
            </a:r>
            <a:r>
              <a:rPr lang="zh-CN" altLang="en-US" sz="2400" baseline="-25000" dirty="0">
                <a:solidFill>
                  <a:schemeClr val="tx1"/>
                </a:solidFill>
                <a:uFillTx/>
                <a:latin typeface="Times New Roman" panose="02020603050405020304" charset="0"/>
                <a:ea typeface="宋体" panose="02010600030101010101" pitchFamily="2" charset="-122"/>
              </a:rPr>
              <a:t>0</a:t>
            </a:r>
            <a:r>
              <a:rPr lang="en-US" altLang="zh-CN" sz="2400" baseline="-25000" dirty="0">
                <a:solidFill>
                  <a:schemeClr val="tx1"/>
                </a:solidFill>
                <a:latin typeface="Times New Roman" panose="02020603050405020304" charset="0"/>
                <a:ea typeface="宋体" panose="02010600030101010101" pitchFamily="2" charset="-122"/>
              </a:rPr>
              <a:t>,</a:t>
            </a:r>
            <a:r>
              <a:rPr lang="zh-CN" altLang="en-US" sz="2400" baseline="-250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uFillTx/>
                <a:latin typeface="Times New Roman" panose="02020603050405020304" charset="0"/>
                <a:ea typeface="宋体" panose="02010600030101010101" pitchFamily="2" charset="-122"/>
              </a:rPr>
              <a:t>θ</a:t>
            </a:r>
            <a:r>
              <a:rPr lang="zh-CN" altLang="en-US" sz="2400" baseline="-25000" dirty="0">
                <a:solidFill>
                  <a:schemeClr val="tx1"/>
                </a:solidFill>
                <a:uFillTx/>
                <a:latin typeface="Times New Roman" panose="02020603050405020304" charset="0"/>
                <a:ea typeface="宋体" panose="02010600030101010101" pitchFamily="2" charset="-122"/>
              </a:rPr>
              <a:t>1 </a:t>
            </a:r>
            <a:r>
              <a:rPr lang="zh-CN" altLang="en-US" sz="2400" dirty="0">
                <a:solidFill>
                  <a:schemeClr val="tx1"/>
                </a:solidFill>
                <a:uFillTx/>
                <a:latin typeface="Times New Roman" panose="02020603050405020304" charset="0"/>
                <a:ea typeface="宋体" panose="02010600030101010101" pitchFamily="2" charset="-122"/>
              </a:rPr>
              <a:t>）</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权重和偏置的初始化</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参数的确定与调试：学习速率、迭代次数</a:t>
            </a:r>
            <a:endParaRPr lang="zh-CN" altLang="en-US" sz="2400" dirty="0">
              <a:solidFill>
                <a:schemeClr val="tx1"/>
              </a:solidFill>
              <a:uFillTx/>
              <a:latin typeface="Times New Roman" panose="02020603050405020304" charset="0"/>
              <a:ea typeface="宋体" panose="02010600030101010101" pitchFamily="2" charset="-122"/>
            </a:endParaRPr>
          </a:p>
          <a:p>
            <a:pPr marL="342900" indent="-342900" fontAlgn="auto">
              <a:lnSpc>
                <a:spcPts val="3200"/>
              </a:lnSpc>
              <a:buFont typeface="Arial" panose="020B0604020202020204" pitchFamily="34" charset="0"/>
              <a:buChar char="•"/>
            </a:pPr>
            <a:r>
              <a:rPr lang="zh-CN" altLang="en-US" sz="2400" dirty="0">
                <a:solidFill>
                  <a:schemeClr val="tx1"/>
                </a:solidFill>
                <a:uFillTx/>
                <a:latin typeface="Times New Roman" panose="02020603050405020304" charset="0"/>
                <a:ea typeface="宋体" panose="02010600030101010101" pitchFamily="2" charset="-122"/>
              </a:rPr>
              <a:t>针对测试集应用机器学习的训练结果（即得到的模型）</a:t>
            </a:r>
            <a:endParaRPr lang="zh-CN" altLang="en-US" sz="2400" dirty="0">
              <a:solidFill>
                <a:schemeClr val="tx1"/>
              </a:solidFill>
              <a:uFillTx/>
              <a:latin typeface="Times New Roman" panose="02020603050405020304" charset="0"/>
              <a:ea typeface="宋体" panose="02010600030101010101" pitchFamily="2" charset="-122"/>
            </a:endParaRPr>
          </a:p>
        </p:txBody>
      </p:sp>
      <p:sp>
        <p:nvSpPr>
          <p:cNvPr id="6"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4834" y="1013936"/>
            <a:ext cx="7816691" cy="53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uFillTx/>
                <a:latin typeface="Times New Roman" panose="02020603050405020304" charset="0"/>
                <a:ea typeface="宋体" panose="02010600030101010101" pitchFamily="2" charset="-122"/>
              </a:rPr>
              <a:t>机器学习模型的项目设计，实现了整个机器学习流程</a:t>
            </a:r>
            <a:endParaRPr lang="zh-CN" altLang="en-US" sz="2400" dirty="0">
              <a:solidFill>
                <a:schemeClr val="tx1"/>
              </a:solidFill>
              <a:latin typeface="Times New Roman" panose="02020603050405020304" charset="0"/>
              <a:ea typeface="宋体" panose="02010600030101010101" pitchFamily="2" charset="-122"/>
            </a:endParaRPr>
          </a:p>
        </p:txBody>
      </p:sp>
      <p:sp>
        <p:nvSpPr>
          <p:cNvPr id="2" name="矩形 1"/>
          <p:cNvSpPr/>
          <p:nvPr/>
        </p:nvSpPr>
        <p:spPr>
          <a:xfrm>
            <a:off x="132202" y="1551622"/>
            <a:ext cx="8879595" cy="45720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ts val="3200"/>
              </a:lnSpc>
            </a:pPr>
            <a:r>
              <a:rPr lang="zh-CN" altLang="en-US" sz="2400" dirty="0">
                <a:solidFill>
                  <a:schemeClr val="tx1"/>
                </a:solidFill>
                <a:uFillTx/>
                <a:latin typeface="Times New Roman" panose="02020603050405020304" charset="0"/>
                <a:ea typeface="宋体" panose="02010600030101010101" pitchFamily="2" charset="-122"/>
              </a:rPr>
              <a:t>（</a:t>
            </a:r>
            <a:r>
              <a:rPr lang="en-US" altLang="zh-CN" sz="2400" dirty="0">
                <a:solidFill>
                  <a:schemeClr val="tx1"/>
                </a:solidFill>
                <a:uFillTx/>
                <a:latin typeface="Times New Roman" panose="02020603050405020304" charset="0"/>
                <a:ea typeface="宋体" panose="02010600030101010101" pitchFamily="2" charset="-122"/>
              </a:rPr>
              <a:t>1</a:t>
            </a:r>
            <a:r>
              <a:rPr lang="zh-CN" altLang="en-US" sz="2400" dirty="0">
                <a:solidFill>
                  <a:schemeClr val="tx1"/>
                </a:solidFill>
                <a:uFillTx/>
                <a:latin typeface="Times New Roman" panose="02020603050405020304" charset="0"/>
                <a:ea typeface="宋体" panose="02010600030101010101" pitchFamily="2" charset="-122"/>
              </a:rPr>
              <a:t>）各种广告和商品销售额的相关度如何？</a:t>
            </a:r>
            <a:endParaRPr lang="en-US" altLang="zh-CN" sz="2400" dirty="0">
              <a:solidFill>
                <a:schemeClr val="tx1"/>
              </a:solidFill>
              <a:latin typeface="Times New Roman" panose="02020603050405020304" charset="0"/>
              <a:ea typeface="宋体" panose="02010600030101010101" pitchFamily="2" charset="-122"/>
            </a:endParaRPr>
          </a:p>
          <a:p>
            <a:pPr fontAlgn="auto">
              <a:lnSpc>
                <a:spcPts val="3200"/>
              </a:lnSpc>
            </a:pPr>
            <a:r>
              <a:rPr lang="en-US" altLang="zh-CN" sz="2400" dirty="0">
                <a:solidFill>
                  <a:schemeClr val="tx1"/>
                </a:solidFill>
                <a:uFillTx/>
                <a:latin typeface="Times New Roman" panose="02020603050405020304" charset="0"/>
                <a:ea typeface="宋体" panose="02010600030101010101" pitchFamily="2" charset="-122"/>
              </a:rPr>
              <a:t>    </a:t>
            </a:r>
            <a:r>
              <a:rPr lang="zh-CN" altLang="en-US" sz="2400" dirty="0">
                <a:solidFill>
                  <a:schemeClr val="tx1"/>
                </a:solidFill>
                <a:uFillTx/>
                <a:latin typeface="Times New Roman" panose="02020603050405020304" charset="0"/>
                <a:ea typeface="宋体" panose="02010600030101010101" pitchFamily="2" charset="-122"/>
              </a:rPr>
              <a:t>如相关性热力图所示。</a:t>
            </a:r>
            <a:endParaRPr lang="en-US" altLang="zh-CN" sz="2400" dirty="0">
              <a:solidFill>
                <a:schemeClr val="tx1"/>
              </a:solidFill>
              <a:uFillTx/>
              <a:latin typeface="Times New Roman" panose="02020603050405020304" charset="0"/>
              <a:ea typeface="宋体" panose="02010600030101010101" pitchFamily="2" charset="-122"/>
            </a:endParaRPr>
          </a:p>
          <a:p>
            <a:pPr fontAlgn="auto">
              <a:lnSpc>
                <a:spcPts val="3200"/>
              </a:lnSpc>
            </a:pPr>
            <a:r>
              <a:rPr lang="zh-CN" altLang="en-US" sz="2400" dirty="0">
                <a:solidFill>
                  <a:schemeClr val="tx1"/>
                </a:solidFill>
                <a:uFillTx/>
                <a:latin typeface="Times New Roman" panose="02020603050405020304" charset="0"/>
                <a:ea typeface="宋体" panose="02010600030101010101" pitchFamily="2" charset="-122"/>
              </a:rPr>
              <a:t>（</a:t>
            </a:r>
            <a:r>
              <a:rPr lang="en-US" altLang="zh-CN" sz="2400" dirty="0">
                <a:solidFill>
                  <a:schemeClr val="tx1"/>
                </a:solidFill>
                <a:uFillTx/>
                <a:latin typeface="Times New Roman" panose="02020603050405020304" charset="0"/>
                <a:ea typeface="宋体" panose="02010600030101010101" pitchFamily="2" charset="-122"/>
              </a:rPr>
              <a:t>2</a:t>
            </a:r>
            <a:r>
              <a:rPr lang="zh-CN" altLang="en-US" sz="2400" dirty="0">
                <a:solidFill>
                  <a:schemeClr val="tx1"/>
                </a:solidFill>
                <a:uFillTx/>
                <a:latin typeface="Times New Roman" panose="02020603050405020304" charset="0"/>
                <a:ea typeface="宋体" panose="02010600030101010101" pitchFamily="2" charset="-122"/>
              </a:rPr>
              <a:t>）各种广告和商品销售额之间体现出一种什么关系？</a:t>
            </a:r>
            <a:endParaRPr lang="en-US" altLang="zh-CN" sz="2400" dirty="0">
              <a:solidFill>
                <a:schemeClr val="tx1"/>
              </a:solidFill>
              <a:latin typeface="Times New Roman" panose="02020603050405020304" charset="0"/>
              <a:ea typeface="宋体" panose="02010600030101010101" pitchFamily="2" charset="-122"/>
            </a:endParaRPr>
          </a:p>
          <a:p>
            <a:pPr fontAlgn="auto">
              <a:lnSpc>
                <a:spcPts val="3200"/>
              </a:lnSpc>
            </a:pPr>
            <a:r>
              <a:rPr lang="en-US" altLang="zh-CN" sz="2400" dirty="0">
                <a:solidFill>
                  <a:schemeClr val="tx1"/>
                </a:solidFill>
                <a:uFillTx/>
                <a:latin typeface="Times New Roman" panose="02020603050405020304" charset="0"/>
                <a:ea typeface="宋体" panose="02010600030101010101" pitchFamily="2" charset="-122"/>
              </a:rPr>
              <a:t>    </a:t>
            </a:r>
            <a:r>
              <a:rPr lang="zh-CN" altLang="en-US" sz="2400" dirty="0">
                <a:solidFill>
                  <a:schemeClr val="tx1"/>
                </a:solidFill>
                <a:uFillTx/>
                <a:latin typeface="Times New Roman" panose="02020603050405020304" charset="0"/>
                <a:ea typeface="宋体" panose="02010600030101010101" pitchFamily="2" charset="-122"/>
              </a:rPr>
              <a:t>线性关系。</a:t>
            </a:r>
            <a:endParaRPr lang="en-US" altLang="zh-CN" sz="2400" dirty="0">
              <a:solidFill>
                <a:schemeClr val="tx1"/>
              </a:solidFill>
              <a:uFillTx/>
              <a:latin typeface="Times New Roman" panose="02020603050405020304" charset="0"/>
              <a:ea typeface="宋体" panose="02010600030101010101" pitchFamily="2" charset="-122"/>
            </a:endParaRPr>
          </a:p>
          <a:p>
            <a:pPr fontAlgn="auto">
              <a:lnSpc>
                <a:spcPts val="3200"/>
              </a:lnSpc>
            </a:pPr>
            <a:r>
              <a:rPr lang="zh-CN" altLang="en-US" sz="2400" dirty="0">
                <a:solidFill>
                  <a:schemeClr val="tx1"/>
                </a:solidFill>
                <a:uFillTx/>
                <a:latin typeface="Times New Roman" panose="02020603050405020304" charset="0"/>
                <a:ea typeface="宋体" panose="02010600030101010101" pitchFamily="2" charset="-122"/>
              </a:rPr>
              <a:t>（</a:t>
            </a:r>
            <a:r>
              <a:rPr lang="en-US" altLang="zh-CN" sz="2400" dirty="0">
                <a:solidFill>
                  <a:schemeClr val="tx1"/>
                </a:solidFill>
                <a:uFillTx/>
                <a:latin typeface="Times New Roman" panose="02020603050405020304" charset="0"/>
                <a:ea typeface="宋体" panose="02010600030101010101" pitchFamily="2" charset="-122"/>
              </a:rPr>
              <a:t>3</a:t>
            </a:r>
            <a:r>
              <a:rPr lang="zh-CN" altLang="en-US" sz="2400" dirty="0">
                <a:solidFill>
                  <a:schemeClr val="tx1"/>
                </a:solidFill>
                <a:uFillTx/>
                <a:latin typeface="Times New Roman" panose="02020603050405020304" charset="0"/>
                <a:ea typeface="宋体" panose="02010600030101010101" pitchFamily="2" charset="-122"/>
              </a:rPr>
              <a:t>）哪一种广告对于商品销售额的影响最大？</a:t>
            </a:r>
            <a:endParaRPr lang="en-US" altLang="zh-CN" sz="2400" dirty="0">
              <a:solidFill>
                <a:schemeClr val="tx1"/>
              </a:solidFill>
              <a:uFillTx/>
              <a:latin typeface="Times New Roman" panose="02020603050405020304" charset="0"/>
              <a:ea typeface="宋体" panose="02010600030101010101" pitchFamily="2" charset="-122"/>
            </a:endParaRPr>
          </a:p>
          <a:p>
            <a:pPr fontAlgn="auto">
              <a:lnSpc>
                <a:spcPts val="3200"/>
              </a:lnSpc>
            </a:pP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uFillTx/>
                <a:latin typeface="Times New Roman" panose="02020603050405020304" charset="0"/>
                <a:ea typeface="宋体" panose="02010600030101010101" pitchFamily="2" charset="-122"/>
              </a:rPr>
              <a:t>微信公众号广告。</a:t>
            </a:r>
            <a:endParaRPr lang="en-US" altLang="zh-CN" sz="2400" dirty="0">
              <a:solidFill>
                <a:schemeClr val="tx1"/>
              </a:solidFill>
              <a:uFillTx/>
              <a:latin typeface="Times New Roman" panose="02020603050405020304" charset="0"/>
              <a:ea typeface="宋体" panose="02010600030101010101" pitchFamily="2" charset="-122"/>
            </a:endParaRPr>
          </a:p>
          <a:p>
            <a:pPr fontAlgn="auto">
              <a:lnSpc>
                <a:spcPts val="3200"/>
              </a:lnSpc>
            </a:pPr>
            <a:r>
              <a:rPr lang="zh-CN" altLang="en-US" sz="2400" dirty="0">
                <a:solidFill>
                  <a:schemeClr val="tx1"/>
                </a:solidFill>
                <a:uFillTx/>
                <a:latin typeface="Times New Roman" panose="02020603050405020304" charset="0"/>
                <a:ea typeface="宋体" panose="02010600030101010101" pitchFamily="2" charset="-122"/>
              </a:rPr>
              <a:t>（</a:t>
            </a:r>
            <a:r>
              <a:rPr lang="en-US" altLang="zh-CN" sz="2400" dirty="0">
                <a:solidFill>
                  <a:schemeClr val="tx1"/>
                </a:solidFill>
                <a:uFillTx/>
                <a:latin typeface="Times New Roman" panose="02020603050405020304" charset="0"/>
                <a:ea typeface="宋体" panose="02010600030101010101" pitchFamily="2" charset="-122"/>
              </a:rPr>
              <a:t>4</a:t>
            </a:r>
            <a:r>
              <a:rPr lang="zh-CN" altLang="en-US" sz="2400" dirty="0">
                <a:solidFill>
                  <a:schemeClr val="tx1"/>
                </a:solidFill>
                <a:uFillTx/>
                <a:latin typeface="Times New Roman" panose="02020603050405020304" charset="0"/>
                <a:ea typeface="宋体" panose="02010600030101010101" pitchFamily="2" charset="-122"/>
              </a:rPr>
              <a:t>）在未来的某周，当将各种广告投放金额做一个分配（比如决定用</a:t>
            </a:r>
            <a:r>
              <a:rPr lang="en-US" altLang="zh-CN" sz="2400" dirty="0">
                <a:solidFill>
                  <a:schemeClr val="tx1"/>
                </a:solidFill>
                <a:uFillTx/>
                <a:latin typeface="Times New Roman" panose="02020603050405020304" charset="0"/>
                <a:ea typeface="宋体" panose="02010600030101010101" pitchFamily="2" charset="-122"/>
              </a:rPr>
              <a:t>250</a:t>
            </a:r>
            <a:r>
              <a:rPr lang="zh-CN" altLang="en-US" sz="2400" dirty="0">
                <a:solidFill>
                  <a:schemeClr val="tx1"/>
                </a:solidFill>
                <a:uFillTx/>
                <a:latin typeface="Times New Roman" panose="02020603050405020304" charset="0"/>
                <a:ea typeface="宋体" panose="02010600030101010101" pitchFamily="2" charset="-122"/>
              </a:rPr>
              <a:t>元、</a:t>
            </a:r>
            <a:r>
              <a:rPr lang="en-US" altLang="zh-CN" sz="2400" dirty="0">
                <a:solidFill>
                  <a:schemeClr val="tx1"/>
                </a:solidFill>
                <a:uFillTx/>
                <a:latin typeface="Times New Roman" panose="02020603050405020304" charset="0"/>
                <a:ea typeface="宋体" panose="02010600030101010101" pitchFamily="2" charset="-122"/>
              </a:rPr>
              <a:t>50</a:t>
            </a:r>
            <a:r>
              <a:rPr lang="zh-CN" altLang="en-US" sz="2400" dirty="0">
                <a:solidFill>
                  <a:schemeClr val="tx1"/>
                </a:solidFill>
                <a:uFillTx/>
                <a:latin typeface="Times New Roman" panose="02020603050405020304" charset="0"/>
                <a:ea typeface="宋体" panose="02010600030101010101" pitchFamily="2" charset="-122"/>
              </a:rPr>
              <a:t>元、</a:t>
            </a:r>
            <a:r>
              <a:rPr lang="en-US" altLang="zh-CN" sz="2400" dirty="0">
                <a:solidFill>
                  <a:schemeClr val="tx1"/>
                </a:solidFill>
                <a:uFillTx/>
                <a:latin typeface="Times New Roman" panose="02020603050405020304" charset="0"/>
                <a:ea typeface="宋体" panose="02010600030101010101" pitchFamily="2" charset="-122"/>
              </a:rPr>
              <a:t>50</a:t>
            </a:r>
            <a:r>
              <a:rPr lang="zh-CN" altLang="en-US" sz="2400" dirty="0">
                <a:solidFill>
                  <a:schemeClr val="tx1"/>
                </a:solidFill>
                <a:uFillTx/>
                <a:latin typeface="Times New Roman" panose="02020603050405020304" charset="0"/>
                <a:ea typeface="宋体" panose="02010600030101010101" pitchFamily="2" charset="-122"/>
              </a:rPr>
              <a:t>元）进行一周的广告投放，将大概实现多少元的商品销售额？</a:t>
            </a:r>
            <a:endParaRPr lang="en-US" altLang="zh-CN" sz="2400" dirty="0">
              <a:solidFill>
                <a:schemeClr val="tx1"/>
              </a:solidFill>
              <a:uFillTx/>
              <a:latin typeface="Times New Roman" panose="02020603050405020304" charset="0"/>
              <a:ea typeface="宋体" panose="02010600030101010101" pitchFamily="2" charset="-122"/>
            </a:endParaRPr>
          </a:p>
          <a:p>
            <a:pPr fontAlgn="auto">
              <a:lnSpc>
                <a:spcPts val="3200"/>
              </a:lnSpc>
            </a:pPr>
            <a:r>
              <a:rPr lang="en-US" altLang="zh-CN" sz="2400" dirty="0">
                <a:solidFill>
                  <a:schemeClr val="tx1"/>
                </a:solidFill>
                <a:latin typeface="Times New Roman" panose="02020603050405020304" charset="0"/>
                <a:ea typeface="宋体" panose="02010600030101010101" pitchFamily="2" charset="-122"/>
              </a:rPr>
              <a:t>     </a:t>
            </a:r>
            <a:r>
              <a:rPr lang="zh-CN" altLang="en-US" sz="2400" dirty="0">
                <a:solidFill>
                  <a:schemeClr val="tx1"/>
                </a:solidFill>
                <a:uFillTx/>
                <a:latin typeface="Times New Roman" panose="02020603050405020304" charset="0"/>
                <a:ea typeface="宋体" panose="02010600030101010101" pitchFamily="2" charset="-122"/>
              </a:rPr>
              <a:t>根据机器学习得到的线性函数，预测出的销售额为</a:t>
            </a:r>
            <a:r>
              <a:rPr lang="en-US" altLang="zh-CN" sz="2400" dirty="0">
                <a:solidFill>
                  <a:schemeClr val="tx1"/>
                </a:solidFill>
                <a:uFillTx/>
                <a:latin typeface="Times New Roman" panose="02020603050405020304" charset="0"/>
                <a:ea typeface="宋体" panose="02010600030101010101" pitchFamily="2" charset="-122"/>
              </a:rPr>
              <a:t>6</a:t>
            </a:r>
            <a:r>
              <a:rPr lang="zh-CN" altLang="en-US" sz="2400" dirty="0">
                <a:solidFill>
                  <a:schemeClr val="tx1"/>
                </a:solidFill>
                <a:uFillTx/>
                <a:latin typeface="Times New Roman" panose="02020603050405020304" charset="0"/>
                <a:ea typeface="宋体" panose="02010600030101010101" pitchFamily="2" charset="-122"/>
              </a:rPr>
              <a:t>千元。</a:t>
            </a:r>
            <a:endParaRPr lang="zh-CN" altLang="en-US" sz="2400" dirty="0">
              <a:solidFill>
                <a:schemeClr val="tx1"/>
              </a:solidFill>
              <a:uFillTx/>
              <a:latin typeface="Times New Roman" panose="02020603050405020304" charset="0"/>
              <a:ea typeface="宋体" panose="02010600030101010101" pitchFamily="2" charset="-122"/>
            </a:endParaRPr>
          </a:p>
        </p:txBody>
      </p:sp>
      <p:sp>
        <p:nvSpPr>
          <p:cNvPr id="6"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机器学习框架</a:t>
            </a:r>
            <a:endParaRPr lang="zh-CN" altLang="en-US" sz="3200" dirty="0"/>
          </a:p>
        </p:txBody>
      </p:sp>
      <p:pic>
        <p:nvPicPr>
          <p:cNvPr id="6"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343046"/>
            <a:ext cx="4461507" cy="417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7"/>
          <p:cNvSpPr>
            <a:spLocks noChangeArrowheads="1"/>
          </p:cNvSpPr>
          <p:nvPr/>
        </p:nvSpPr>
        <p:spPr bwMode="auto">
          <a:xfrm>
            <a:off x="609600" y="5673985"/>
            <a:ext cx="31468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spcBef>
                <a:spcPct val="0"/>
              </a:spcBef>
              <a:buFontTx/>
              <a:buNone/>
            </a:pPr>
            <a:r>
              <a:rPr lang="en-US" altLang="zh-CN" sz="2000" i="1" dirty="0">
                <a:latin typeface="Times New Roman" panose="02020603050405020304" charset="0"/>
                <a:cs typeface="Times New Roman" panose="02020603050405020304" charset="0"/>
              </a:rPr>
              <a:t>h</a:t>
            </a:r>
            <a:r>
              <a:rPr lang="en-US" altLang="zh-CN" sz="2000" dirty="0">
                <a:latin typeface="Arial" panose="020B0604020202020204" pitchFamily="34" charset="0"/>
              </a:rPr>
              <a:t>: a hypothesis function</a:t>
            </a:r>
            <a:endParaRPr lang="zh-CN" altLang="en-US" sz="2000" dirty="0">
              <a:latin typeface="Arial" panose="020B0604020202020204" pitchFamily="34" charset="0"/>
            </a:endParaRPr>
          </a:p>
        </p:txBody>
      </p:sp>
      <p:sp>
        <p:nvSpPr>
          <p:cNvPr id="5" name="内容占位符 2"/>
          <p:cNvSpPr>
            <a:spLocks noGrp="1"/>
          </p:cNvSpPr>
          <p:nvPr>
            <p:ph idx="1"/>
          </p:nvPr>
        </p:nvSpPr>
        <p:spPr>
          <a:xfrm>
            <a:off x="4682496" y="1322647"/>
            <a:ext cx="4256788" cy="4351338"/>
          </a:xfrm>
          <a:ln>
            <a:solidFill>
              <a:srgbClr val="000000"/>
            </a:solidFill>
          </a:ln>
        </p:spPr>
        <p:txBody>
          <a:bodyPr/>
          <a:lstStyle/>
          <a:p>
            <a:r>
              <a:rPr lang="ja-JP" altLang="en-GB" dirty="0">
                <a:latin typeface="等线" panose="02010600030101010101" pitchFamily="2" charset="-122"/>
                <a:ea typeface="等线" panose="02010600030101010101" pitchFamily="2" charset="-122"/>
              </a:rPr>
              <a:t>模型</a:t>
            </a:r>
            <a:endParaRPr lang="en-GB" altLang="ja-JP" dirty="0">
              <a:latin typeface="等线" panose="02010600030101010101" pitchFamily="2" charset="-122"/>
              <a:ea typeface="等线" panose="02010600030101010101" pitchFamily="2" charset="-122"/>
            </a:endParaRPr>
          </a:p>
          <a:p>
            <a:pPr lvl="1"/>
            <a:r>
              <a:rPr lang="ja-JP" altLang="en-US" dirty="0">
                <a:latin typeface="等线" panose="02010600030101010101" pitchFamily="2" charset="-122"/>
                <a:ea typeface="等线" panose="02010600030101010101" pitchFamily="2" charset="-122"/>
              </a:rPr>
              <a:t>函数</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endParaRPr lang="en-US" altLang="zh-CN" dirty="0">
              <a:latin typeface="等线" panose="02010600030101010101" pitchFamily="2" charset="-122"/>
              <a:ea typeface="等线" panose="02010600030101010101" pitchFamily="2" charset="-122"/>
            </a:endParaRPr>
          </a:p>
          <a:p>
            <a:pPr lvl="1"/>
            <a:r>
              <a:rPr lang="ja-JP" altLang="en-US" dirty="0">
                <a:latin typeface="等线" panose="02010600030101010101" pitchFamily="2" charset="-122"/>
                <a:ea typeface="等线" panose="02010600030101010101" pitchFamily="2" charset="-122"/>
              </a:rPr>
              <a:t>条件概率分布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endParaRPr lang="en-US" altLang="ja-JP" dirty="0">
              <a:latin typeface="等线" panose="02010600030101010101" pitchFamily="2" charset="-122"/>
              <a:ea typeface="等线" panose="02010600030101010101" pitchFamily="2" charset="-122"/>
            </a:endParaRPr>
          </a:p>
          <a:p>
            <a:pPr lvl="1"/>
            <a:r>
              <a:rPr lang="ja-JP" altLang="en-US" dirty="0">
                <a:latin typeface="等线" panose="02010600030101010101" pitchFamily="2" charset="-122"/>
                <a:ea typeface="等线" panose="02010600030101010101" pitchFamily="2" charset="-122"/>
              </a:rPr>
              <a:t>条件概率分布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策略</a:t>
            </a:r>
            <a:endParaRPr lang="en-GB" altLang="ja-JP" dirty="0">
              <a:latin typeface="等线" panose="02010600030101010101" pitchFamily="2" charset="-122"/>
              <a:ea typeface="等线" panose="02010600030101010101" pitchFamily="2" charset="-122"/>
            </a:endParaRPr>
          </a:p>
          <a:p>
            <a:pPr lvl="1"/>
            <a:r>
              <a:rPr lang="ja-JP" altLang="en-US" dirty="0">
                <a:latin typeface="等线" panose="02010600030101010101" pitchFamily="2" charset="-122"/>
                <a:ea typeface="等线" panose="02010600030101010101" pitchFamily="2" charset="-122"/>
              </a:rPr>
              <a:t>目标函数的优化</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算法</a:t>
            </a:r>
            <a:endParaRPr lang="en-GB" altLang="ja-JP" dirty="0">
              <a:latin typeface="等线" panose="02010600030101010101" pitchFamily="2" charset="-122"/>
              <a:ea typeface="等线" panose="02010600030101010101" pitchFamily="2" charset="-122"/>
            </a:endParaRPr>
          </a:p>
          <a:p>
            <a:pPr lvl="1"/>
            <a:r>
              <a:rPr lang="zh-CN" altLang="en-US" dirty="0">
                <a:latin typeface="等线" panose="02010600030101010101" pitchFamily="2" charset="-122"/>
                <a:ea typeface="等线" panose="02010600030101010101" pitchFamily="2" charset="-122"/>
              </a:rPr>
              <a:t>求解最优化问题的算法</a:t>
            </a:r>
            <a:endParaRPr lang="en-GB" altLang="zh-CN" dirty="0">
              <a:latin typeface="等线" panose="02010600030101010101" pitchFamily="2" charset="-122"/>
              <a:ea typeface="等线" panose="02010600030101010101" pitchFamily="2" charset="-122"/>
            </a:endParaRPr>
          </a:p>
        </p:txBody>
      </p:sp>
      <p:pic>
        <p:nvPicPr>
          <p:cNvPr id="8" name="Picture 4"/>
          <p:cNvPicPr>
            <a:picLocks noChangeAspect="1"/>
          </p:cNvPicPr>
          <p:nvPr/>
        </p:nvPicPr>
        <p:blipFill>
          <a:blip r:embed="rId2"/>
          <a:stretch>
            <a:fillRect/>
          </a:stretch>
        </p:blipFill>
        <p:spPr>
          <a:xfrm>
            <a:off x="6156797" y="1687711"/>
            <a:ext cx="1041400" cy="279400"/>
          </a:xfrm>
          <a:prstGeom prst="rect">
            <a:avLst/>
          </a:prstGeom>
        </p:spPr>
      </p:pic>
      <p:pic>
        <p:nvPicPr>
          <p:cNvPr id="9" name="Picture 5"/>
          <p:cNvPicPr>
            <a:picLocks noChangeAspect="1"/>
          </p:cNvPicPr>
          <p:nvPr/>
        </p:nvPicPr>
        <p:blipFill>
          <a:blip r:embed="rId3"/>
          <a:stretch>
            <a:fillRect/>
          </a:stretch>
        </p:blipFill>
        <p:spPr>
          <a:xfrm>
            <a:off x="7041635" y="2065475"/>
            <a:ext cx="762000" cy="266700"/>
          </a:xfrm>
          <a:prstGeom prst="rect">
            <a:avLst/>
          </a:prstGeom>
        </p:spPr>
      </p:pic>
      <p:pic>
        <p:nvPicPr>
          <p:cNvPr id="10" name="Picture 6"/>
          <p:cNvPicPr>
            <a:picLocks noChangeAspect="1"/>
          </p:cNvPicPr>
          <p:nvPr/>
        </p:nvPicPr>
        <p:blipFill>
          <a:blip r:embed="rId4"/>
          <a:stretch>
            <a:fillRect/>
          </a:stretch>
        </p:blipFill>
        <p:spPr>
          <a:xfrm>
            <a:off x="7041635" y="2394775"/>
            <a:ext cx="825500" cy="279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收集数据，网店的相关记录；</a:t>
            </a:r>
            <a:endParaRPr lang="en-US" altLang="zh-CN" sz="2400" b="1" dirty="0">
              <a:solidFill>
                <a:srgbClr val="0066FF"/>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将收集到的数据可视化；</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拆分数据集为训练集和测试集；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graphicFrame>
        <p:nvGraphicFramePr>
          <p:cNvPr id="2" name="对象 1"/>
          <p:cNvGraphicFramePr>
            <a:graphicFrameLocks noChangeAspect="1"/>
          </p:cNvGraphicFramePr>
          <p:nvPr/>
        </p:nvGraphicFramePr>
        <p:xfrm>
          <a:off x="611560" y="1808812"/>
          <a:ext cx="7488832" cy="4961563"/>
        </p:xfrm>
        <a:graphic>
          <a:graphicData uri="http://schemas.openxmlformats.org/presentationml/2006/ole">
            <mc:AlternateContent xmlns:mc="http://schemas.openxmlformats.org/markup-compatibility/2006">
              <mc:Choice xmlns:v="urn:schemas-microsoft-com:vml" Requires="v">
                <p:oleObj spid="_x0000_s3" name="BMP 图像" r:id="rId2" imgW="8439150" imgH="5591175" progId="Paint.Picture">
                  <p:embed/>
                </p:oleObj>
              </mc:Choice>
              <mc:Fallback>
                <p:oleObj name="BMP 图像" r:id="rId2" imgW="8439150" imgH="5591175" progId="Paint.Picture">
                  <p:embed/>
                  <p:pic>
                    <p:nvPicPr>
                      <p:cNvPr id="0" name="对象 1"/>
                      <p:cNvPicPr/>
                      <p:nvPr/>
                    </p:nvPicPr>
                    <p:blipFill>
                      <a:blip r:embed="rId3"/>
                      <a:stretch>
                        <a:fillRect/>
                      </a:stretch>
                    </p:blipFill>
                    <p:spPr>
                      <a:xfrm>
                        <a:off x="611560" y="1808812"/>
                        <a:ext cx="7488832" cy="4961563"/>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将收集到的数据可视化；</a:t>
            </a:r>
            <a:endParaRPr lang="en-US" altLang="zh-CN" sz="2400" b="1" dirty="0">
              <a:solidFill>
                <a:srgbClr val="0066FF"/>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做特征工程，使数据更容易被机器处理；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拆分数据集为训练集和测试集；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8" name="TextBox 31"/>
          <p:cNvSpPr txBox="1"/>
          <p:nvPr/>
        </p:nvSpPr>
        <p:spPr>
          <a:xfrm>
            <a:off x="113418" y="4122505"/>
            <a:ext cx="8917164" cy="1810560"/>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import </a:t>
            </a:r>
            <a:r>
              <a:rPr lang="en-US" altLang="zh-CN" sz="2400" dirty="0" err="1">
                <a:solidFill>
                  <a:srgbClr val="000000"/>
                </a:solidFill>
                <a:latin typeface="微软雅黑" panose="020B0503020204020204" pitchFamily="34" charset="-122"/>
              </a:rPr>
              <a:t>numpy</a:t>
            </a:r>
            <a:r>
              <a:rPr lang="en-US" altLang="zh-CN" sz="2400" dirty="0">
                <a:solidFill>
                  <a:srgbClr val="000000"/>
                </a:solidFill>
                <a:latin typeface="微软雅黑" panose="020B0503020204020204" pitchFamily="34" charset="-122"/>
              </a:rPr>
              <a:t> as np #</a:t>
            </a:r>
            <a:r>
              <a:rPr lang="zh-CN" altLang="en-US" sz="2400" dirty="0">
                <a:solidFill>
                  <a:srgbClr val="000000"/>
                </a:solidFill>
                <a:latin typeface="微软雅黑" panose="020B0503020204020204" pitchFamily="34" charset="-122"/>
              </a:rPr>
              <a:t>导入</a:t>
            </a:r>
            <a:r>
              <a:rPr lang="en-US" altLang="zh-CN" sz="2400" dirty="0">
                <a:solidFill>
                  <a:srgbClr val="000000"/>
                </a:solidFill>
                <a:latin typeface="微软雅黑" panose="020B0503020204020204" pitchFamily="34" charset="-122"/>
              </a:rPr>
              <a:t>NumPy</a:t>
            </a:r>
            <a:r>
              <a:rPr lang="zh-CN" altLang="en-US" sz="2400" dirty="0">
                <a:solidFill>
                  <a:srgbClr val="000000"/>
                </a:solidFill>
                <a:latin typeface="微软雅黑" panose="020B0503020204020204" pitchFamily="34" charset="-122"/>
              </a:rPr>
              <a:t>数学工具箱</a:t>
            </a:r>
            <a:endParaRPr lang="zh-CN" altLang="en-US"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import pandas as pd #</a:t>
            </a:r>
            <a:r>
              <a:rPr lang="zh-CN" altLang="en-US" sz="2400" dirty="0">
                <a:solidFill>
                  <a:srgbClr val="000000"/>
                </a:solidFill>
                <a:latin typeface="微软雅黑" panose="020B0503020204020204" pitchFamily="34" charset="-122"/>
              </a:rPr>
              <a:t>导入</a:t>
            </a:r>
            <a:r>
              <a:rPr lang="en-US" altLang="zh-CN" sz="2400" dirty="0">
                <a:solidFill>
                  <a:srgbClr val="000000"/>
                </a:solidFill>
                <a:latin typeface="微软雅黑" panose="020B0503020204020204" pitchFamily="34" charset="-122"/>
              </a:rPr>
              <a:t>Pandas</a:t>
            </a:r>
            <a:r>
              <a:rPr lang="zh-CN" altLang="en-US" sz="2400" dirty="0">
                <a:solidFill>
                  <a:srgbClr val="000000"/>
                </a:solidFill>
                <a:latin typeface="微软雅黑" panose="020B0503020204020204" pitchFamily="34" charset="-122"/>
              </a:rPr>
              <a:t>数据处理工具箱</a:t>
            </a:r>
            <a:endParaRPr lang="en-US" altLang="zh-CN" sz="2400" dirty="0">
              <a:solidFill>
                <a:srgbClr val="000000"/>
              </a:solidFill>
              <a:latin typeface="微软雅黑" panose="020B0503020204020204" pitchFamily="34" charset="-122"/>
            </a:endParaRPr>
          </a:p>
          <a:p>
            <a:pPr>
              <a:lnSpc>
                <a:spcPts val="3600"/>
              </a:lnSpc>
            </a:pPr>
            <a:r>
              <a:rPr lang="en-US" altLang="zh-CN" sz="2600" dirty="0" err="1">
                <a:solidFill>
                  <a:srgbClr val="000000"/>
                </a:solidFill>
                <a:latin typeface="微软雅黑" panose="020B0503020204020204" pitchFamily="34" charset="-122"/>
              </a:rPr>
              <a:t>df_ads</a:t>
            </a:r>
            <a:r>
              <a:rPr lang="en-US" altLang="zh-CN" sz="2600" dirty="0">
                <a:solidFill>
                  <a:srgbClr val="000000"/>
                </a:solidFill>
                <a:latin typeface="微软雅黑" panose="020B0503020204020204" pitchFamily="34" charset="-122"/>
              </a:rPr>
              <a:t> = </a:t>
            </a:r>
            <a:r>
              <a:rPr lang="en-US" altLang="zh-CN" sz="2600" dirty="0" err="1">
                <a:solidFill>
                  <a:srgbClr val="000000"/>
                </a:solidFill>
                <a:latin typeface="微软雅黑" panose="020B0503020204020204" pitchFamily="34" charset="-122"/>
              </a:rPr>
              <a:t>pd.read_csv</a:t>
            </a:r>
            <a:r>
              <a:rPr lang="en-US" altLang="zh-CN" sz="2600" dirty="0">
                <a:solidFill>
                  <a:srgbClr val="000000"/>
                </a:solidFill>
                <a:latin typeface="微软雅黑" panose="020B0503020204020204" pitchFamily="34" charset="-122"/>
              </a:rPr>
              <a:t>('advertising.csv')</a:t>
            </a:r>
            <a:endParaRPr lang="en-US" altLang="zh-CN" sz="2600" dirty="0">
              <a:solidFill>
                <a:srgbClr val="000000"/>
              </a:solidFill>
              <a:latin typeface="微软雅黑" panose="020B0503020204020204" pitchFamily="34" charset="-122"/>
            </a:endParaRPr>
          </a:p>
          <a:p>
            <a:pPr>
              <a:lnSpc>
                <a:spcPts val="3600"/>
              </a:lnSpc>
            </a:pPr>
            <a:r>
              <a:rPr lang="en-US" altLang="zh-CN" sz="2600" dirty="0" err="1">
                <a:solidFill>
                  <a:srgbClr val="000000"/>
                </a:solidFill>
                <a:latin typeface="微软雅黑" panose="020B0503020204020204" pitchFamily="34" charset="-122"/>
              </a:rPr>
              <a:t>df_ads.head</a:t>
            </a:r>
            <a:r>
              <a:rPr lang="en-US" altLang="zh-CN" sz="2600" dirty="0">
                <a:solidFill>
                  <a:srgbClr val="000000"/>
                </a:solidFill>
                <a:latin typeface="微软雅黑" panose="020B0503020204020204" pitchFamily="34" charset="-122"/>
              </a:rPr>
              <a:t>()</a:t>
            </a:r>
            <a:endParaRPr lang="zh-CN" altLang="en-US" sz="2600" dirty="0">
              <a:solidFill>
                <a:srgbClr val="000000"/>
              </a:solidFill>
              <a:latin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484925" y="817026"/>
            <a:ext cx="4333050" cy="30364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做特征工程，使数据更容易被机器处理；</a:t>
            </a:r>
            <a:endParaRPr lang="en-US" altLang="zh-CN" sz="2400" b="1" dirty="0">
              <a:solidFill>
                <a:srgbClr val="0066FF"/>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拆分数据集为训练集和测试集；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10" name="TextBox 31"/>
          <p:cNvSpPr txBox="1"/>
          <p:nvPr/>
        </p:nvSpPr>
        <p:spPr>
          <a:xfrm>
            <a:off x="113418" y="3541624"/>
            <a:ext cx="8917164" cy="3189463"/>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b="1" dirty="0">
                <a:solidFill>
                  <a:srgbClr val="000000"/>
                </a:solidFill>
                <a:latin typeface="微软雅黑" panose="020B0503020204020204" pitchFamily="34" charset="-122"/>
              </a:rPr>
              <a:t>#</a:t>
            </a:r>
            <a:r>
              <a:rPr lang="zh-CN" altLang="en-US" sz="2400" b="1" dirty="0">
                <a:solidFill>
                  <a:srgbClr val="000000"/>
                </a:solidFill>
                <a:latin typeface="微软雅黑" panose="020B0503020204020204" pitchFamily="34" charset="-122"/>
              </a:rPr>
              <a:t>相关性分析</a:t>
            </a:r>
            <a:endParaRPr lang="en-US" altLang="zh-CN" sz="2400" b="1"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 </a:t>
            </a:r>
            <a:r>
              <a:rPr lang="zh-CN" altLang="en-US" sz="2400" dirty="0">
                <a:solidFill>
                  <a:srgbClr val="000000"/>
                </a:solidFill>
                <a:latin typeface="微软雅黑" panose="020B0503020204020204" pitchFamily="34" charset="-122"/>
              </a:rPr>
              <a:t>导入数据可视化所需要的库</a:t>
            </a:r>
            <a:endParaRPr lang="zh-CN" altLang="en-US"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import </a:t>
            </a:r>
            <a:r>
              <a:rPr lang="en-US" altLang="zh-CN" sz="2400" dirty="0" err="1">
                <a:solidFill>
                  <a:srgbClr val="000000"/>
                </a:solidFill>
                <a:latin typeface="微软雅黑" panose="020B0503020204020204" pitchFamily="34" charset="-122"/>
              </a:rPr>
              <a:t>matplotlib.pyplot</a:t>
            </a:r>
            <a:r>
              <a:rPr lang="en-US" altLang="zh-CN" sz="2400" dirty="0">
                <a:solidFill>
                  <a:srgbClr val="000000"/>
                </a:solidFill>
                <a:latin typeface="微软雅黑" panose="020B0503020204020204" pitchFamily="34" charset="-122"/>
              </a:rPr>
              <a:t> as </a:t>
            </a:r>
            <a:r>
              <a:rPr lang="en-US" altLang="zh-CN" sz="2400" dirty="0" err="1">
                <a:solidFill>
                  <a:srgbClr val="000000"/>
                </a:solidFill>
                <a:latin typeface="微软雅黑" panose="020B0503020204020204" pitchFamily="34" charset="-122"/>
              </a:rPr>
              <a:t>plt</a:t>
            </a:r>
            <a:r>
              <a:rPr lang="en-US" altLang="zh-CN" sz="2400" dirty="0">
                <a:solidFill>
                  <a:srgbClr val="000000"/>
                </a:solidFill>
                <a:latin typeface="微软雅黑" panose="020B0503020204020204" pitchFamily="34" charset="-122"/>
              </a:rPr>
              <a:t> </a:t>
            </a:r>
            <a:r>
              <a:rPr lang="en-US" altLang="zh-CN" dirty="0">
                <a:solidFill>
                  <a:srgbClr val="000000"/>
                </a:solidFill>
                <a:latin typeface="微软雅黑" panose="020B0503020204020204" pitchFamily="34" charset="-122"/>
              </a:rPr>
              <a:t>#Matplotlib – Python</a:t>
            </a:r>
            <a:r>
              <a:rPr lang="zh-CN" altLang="en-US" dirty="0">
                <a:solidFill>
                  <a:srgbClr val="000000"/>
                </a:solidFill>
                <a:latin typeface="微软雅黑" panose="020B0503020204020204" pitchFamily="34" charset="-122"/>
              </a:rPr>
              <a:t>画图工具库</a:t>
            </a:r>
            <a:endParaRPr lang="zh-CN" altLang="en-US"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import seaborn as </a:t>
            </a:r>
            <a:r>
              <a:rPr lang="en-US" altLang="zh-CN" sz="2400" dirty="0" err="1">
                <a:solidFill>
                  <a:srgbClr val="000000"/>
                </a:solidFill>
                <a:latin typeface="微软雅黑" panose="020B0503020204020204" pitchFamily="34" charset="-122"/>
              </a:rPr>
              <a:t>sns</a:t>
            </a:r>
            <a:r>
              <a:rPr lang="en-US" altLang="zh-CN" sz="2400" dirty="0">
                <a:solidFill>
                  <a:srgbClr val="000000"/>
                </a:solidFill>
                <a:latin typeface="微软雅黑" panose="020B0503020204020204" pitchFamily="34" charset="-122"/>
              </a:rPr>
              <a:t> </a:t>
            </a:r>
            <a:r>
              <a:rPr lang="en-US" altLang="zh-CN" dirty="0">
                <a:solidFill>
                  <a:srgbClr val="000000"/>
                </a:solidFill>
                <a:latin typeface="微软雅黑" panose="020B0503020204020204" pitchFamily="34" charset="-122"/>
              </a:rPr>
              <a:t>#Seaborn – </a:t>
            </a:r>
            <a:r>
              <a:rPr lang="zh-CN" altLang="en-US" dirty="0">
                <a:solidFill>
                  <a:srgbClr val="000000"/>
                </a:solidFill>
                <a:latin typeface="微软雅黑" panose="020B0503020204020204" pitchFamily="34" charset="-122"/>
              </a:rPr>
              <a:t>统计学数据可视化工具库</a:t>
            </a:r>
            <a:endParaRPr lang="zh-CN" altLang="en-US"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对所有的标签和特征两两显示其相关性的热力图</a:t>
            </a:r>
            <a:r>
              <a:rPr lang="en-US" altLang="zh-CN" sz="2400" dirty="0">
                <a:solidFill>
                  <a:srgbClr val="000000"/>
                </a:solidFill>
                <a:latin typeface="微软雅黑" panose="020B0503020204020204" pitchFamily="34" charset="-122"/>
              </a:rPr>
              <a:t>(heatmap)</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sns.heatmap</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df_ads.corr</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cmap</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YlGnBu</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annot</a:t>
            </a:r>
            <a:r>
              <a:rPr lang="en-US" altLang="zh-CN" sz="2400" dirty="0">
                <a:solidFill>
                  <a:srgbClr val="000000"/>
                </a:solidFill>
                <a:latin typeface="微软雅黑" panose="020B0503020204020204" pitchFamily="34" charset="-122"/>
              </a:rPr>
              <a:t> = True)</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plt.show</a:t>
            </a:r>
            <a:r>
              <a:rPr lang="en-US" altLang="zh-CN" sz="2400" dirty="0">
                <a:solidFill>
                  <a:srgbClr val="000000"/>
                </a:solidFill>
                <a:latin typeface="微软雅黑" panose="020B0503020204020204" pitchFamily="34" charset="-122"/>
              </a:rPr>
              <a:t>() </a:t>
            </a:r>
            <a:r>
              <a:rPr lang="en-US" altLang="zh-CN" dirty="0">
                <a:solidFill>
                  <a:srgbClr val="000000"/>
                </a:solidFill>
                <a:latin typeface="微软雅黑" panose="020B0503020204020204" pitchFamily="34" charset="-122"/>
              </a:rPr>
              <a:t>#plt</a:t>
            </a:r>
            <a:r>
              <a:rPr lang="zh-CN" altLang="en-US" dirty="0">
                <a:solidFill>
                  <a:srgbClr val="000000"/>
                </a:solidFill>
                <a:latin typeface="微软雅黑" panose="020B0503020204020204" pitchFamily="34" charset="-122"/>
              </a:rPr>
              <a:t>代表英文</a:t>
            </a:r>
            <a:r>
              <a:rPr lang="en-US" altLang="zh-CN" dirty="0">
                <a:solidFill>
                  <a:srgbClr val="000000"/>
                </a:solidFill>
                <a:latin typeface="微软雅黑" panose="020B0503020204020204" pitchFamily="34" charset="-122"/>
              </a:rPr>
              <a:t>plot,</a:t>
            </a:r>
            <a:r>
              <a:rPr lang="zh-CN" altLang="en-US" dirty="0">
                <a:solidFill>
                  <a:srgbClr val="000000"/>
                </a:solidFill>
                <a:latin typeface="微软雅黑" panose="020B0503020204020204" pitchFamily="34" charset="-122"/>
              </a:rPr>
              <a:t>就是画图的意思</a:t>
            </a:r>
            <a:endParaRPr lang="zh-CN" altLang="en-US"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877548" y="42970"/>
            <a:ext cx="4997136" cy="36017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23812"/>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做特征工程，使数据更容易被机器处理；</a:t>
            </a:r>
            <a:endParaRPr lang="en-US" altLang="zh-CN" sz="2400" b="1" dirty="0">
              <a:solidFill>
                <a:srgbClr val="0066FF"/>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拆分数据集为训练集和测试集；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10" name="TextBox 31"/>
          <p:cNvSpPr txBox="1"/>
          <p:nvPr/>
        </p:nvSpPr>
        <p:spPr>
          <a:xfrm>
            <a:off x="113418" y="3746909"/>
            <a:ext cx="8917164" cy="2723823"/>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显示销量和各种广告投放量的散点图</a:t>
            </a:r>
            <a:endParaRPr lang="zh-CN" altLang="en-US"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sns.pairplot</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df_ads</a:t>
            </a:r>
            <a:r>
              <a:rPr lang="en-US" altLang="zh-CN" sz="2400" dirty="0">
                <a:solidFill>
                  <a:srgbClr val="000000"/>
                </a:solidFill>
                <a:latin typeface="微软雅黑" panose="020B0503020204020204" pitchFamily="34" charset="-122"/>
              </a:rPr>
              <a:t>, </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x_vars</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wechat</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weibo</a:t>
            </a:r>
            <a:r>
              <a:rPr lang="en-US" altLang="zh-CN" sz="2400" dirty="0">
                <a:solidFill>
                  <a:srgbClr val="000000"/>
                </a:solidFill>
                <a:latin typeface="微软雅黑" panose="020B0503020204020204" pitchFamily="34" charset="-122"/>
              </a:rPr>
              <a:t>', 'others'], </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y_vars</a:t>
            </a:r>
            <a:r>
              <a:rPr lang="en-US" altLang="zh-CN" sz="2400" dirty="0">
                <a:solidFill>
                  <a:srgbClr val="000000"/>
                </a:solidFill>
                <a:latin typeface="微软雅黑" panose="020B0503020204020204" pitchFamily="34" charset="-122"/>
              </a:rPr>
              <a:t>='sales', </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             height=4, aspect=1, kind='scatter')</a:t>
            </a:r>
            <a:endParaRPr lang="en-US" altLang="zh-CN" sz="2400" dirty="0">
              <a:solidFill>
                <a:srgbClr val="000000"/>
              </a:solidFill>
              <a:latin typeface="微软雅黑" panose="020B0503020204020204" pitchFamily="34" charset="-122"/>
            </a:endParaRPr>
          </a:p>
          <a:p>
            <a:pPr>
              <a:lnSpc>
                <a:spcPts val="3600"/>
              </a:lnSpc>
            </a:pPr>
            <a:r>
              <a:rPr lang="en-US" altLang="zh-CN" sz="2400" dirty="0" err="1">
                <a:solidFill>
                  <a:srgbClr val="000000"/>
                </a:solidFill>
                <a:latin typeface="微软雅黑" panose="020B0503020204020204" pitchFamily="34" charset="-122"/>
              </a:rPr>
              <a:t>plt.show</a:t>
            </a:r>
            <a:r>
              <a:rPr lang="en-US" altLang="zh-CN" sz="2400" dirty="0">
                <a:solidFill>
                  <a:srgbClr val="000000"/>
                </a:solidFill>
                <a:latin typeface="微软雅黑" panose="020B0503020204020204" pitchFamily="34" charset="-122"/>
              </a:rPr>
              <a:t>()</a:t>
            </a:r>
            <a:endParaRPr lang="zh-CN" altLang="en-US" dirty="0">
              <a:solidFill>
                <a:srgbClr val="000000"/>
              </a:solidFill>
              <a:latin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525" y="631241"/>
            <a:ext cx="9144000" cy="31156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525" y="12871"/>
            <a:ext cx="9134475" cy="6810375"/>
          </a:xfrm>
          <a:prstGeom prst="rect">
            <a:avLst/>
          </a:prstGeom>
        </p:spPr>
      </p:pic>
      <p:sp>
        <p:nvSpPr>
          <p:cNvPr id="29" name="TextBox 28"/>
          <p:cNvSpPr txBox="1"/>
          <p:nvPr/>
        </p:nvSpPr>
        <p:spPr>
          <a:xfrm>
            <a:off x="218541" y="321726"/>
            <a:ext cx="1436291" cy="346249"/>
          </a:xfrm>
          <a:prstGeom prst="rect">
            <a:avLst/>
          </a:prstGeom>
          <a:noFill/>
        </p:spPr>
        <p:txBody>
          <a:bodyPr vert="horz" wrap="none" lIns="0" tIns="0" rIns="0" bIns="0" rtlCol="0">
            <a:spAutoFit/>
          </a:bodyPr>
          <a:lstStyle/>
          <a:p>
            <a:pPr>
              <a:lnSpc>
                <a:spcPts val="2685"/>
              </a:lnSpc>
            </a:pPr>
            <a:r>
              <a:rPr lang="zh-CN" altLang="en-US" sz="2795" dirty="0">
                <a:solidFill>
                  <a:srgbClr val="000000"/>
                </a:solidFill>
                <a:latin typeface="微软雅黑" panose="020B0503020204020204" pitchFamily="34" charset="-122"/>
              </a:rPr>
              <a:t>线性回归</a:t>
            </a:r>
            <a:endParaRPr lang="zh-CN" altLang="en-US" sz="2795" dirty="0">
              <a:solidFill>
                <a:srgbClr val="000000"/>
              </a:solidFill>
              <a:latin typeface="微软雅黑" panose="020B0503020204020204" pitchFamily="34" charset="-122"/>
            </a:endParaRPr>
          </a:p>
        </p:txBody>
      </p:sp>
      <p:sp>
        <p:nvSpPr>
          <p:cNvPr id="32" name="TextBox 31"/>
          <p:cNvSpPr txBox="1"/>
          <p:nvPr/>
        </p:nvSpPr>
        <p:spPr>
          <a:xfrm>
            <a:off x="216043" y="1009655"/>
            <a:ext cx="8601932" cy="2428870"/>
          </a:xfrm>
          <a:prstGeom prst="rect">
            <a:avLst/>
          </a:prstGeom>
          <a:noFill/>
        </p:spPr>
        <p:txBody>
          <a:bodyPr vert="horz" wrap="square" lIns="0" tIns="0" rIns="0" bIns="0" rtlCol="0">
            <a:spAutoFit/>
          </a:bodyPr>
          <a:lstStyle/>
          <a:p>
            <a:pPr>
              <a:lnSpc>
                <a:spcPts val="3200"/>
              </a:lnSpc>
            </a:pPr>
            <a:r>
              <a:rPr lang="zh-CN" altLang="en-US" sz="2400" dirty="0">
                <a:solidFill>
                  <a:srgbClr val="000000"/>
                </a:solidFill>
                <a:latin typeface="微软雅黑" panose="020B0503020204020204" pitchFamily="34" charset="-122"/>
              </a:rPr>
              <a:t>（</a:t>
            </a:r>
            <a:r>
              <a:rPr lang="en-US" altLang="zh-CN" sz="2400" dirty="0">
                <a:solidFill>
                  <a:srgbClr val="000000"/>
                </a:solidFill>
                <a:latin typeface="微软雅黑" panose="020B0503020204020204" pitchFamily="34" charset="-122"/>
              </a:rPr>
              <a:t>2</a:t>
            </a:r>
            <a:r>
              <a:rPr lang="zh-CN" altLang="en-US" sz="2400" dirty="0">
                <a:solidFill>
                  <a:srgbClr val="000000"/>
                </a:solidFill>
                <a:latin typeface="微软雅黑" panose="020B0503020204020204" pitchFamily="34" charset="-122"/>
              </a:rPr>
              <a:t>）在数据的收集和预处理环节</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收集数据，网店的相关记录；</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rPr>
              <a:t>将收集到的数据可视化；</a:t>
            </a:r>
            <a:endParaRPr lang="en-US" altLang="zh-CN" sz="2400" dirty="0">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b="1" dirty="0">
                <a:solidFill>
                  <a:srgbClr val="0066FF"/>
                </a:solidFill>
                <a:latin typeface="微软雅黑" panose="020B0503020204020204" pitchFamily="34" charset="-122"/>
              </a:rPr>
              <a:t>做特征工程，使数据更容易被机器处理；</a:t>
            </a:r>
            <a:endParaRPr lang="en-US" altLang="zh-CN" sz="2400" b="1" dirty="0">
              <a:solidFill>
                <a:srgbClr val="0066FF"/>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拆分数据集为训练集和测试集；</a:t>
            </a:r>
            <a:endParaRPr lang="en-US" altLang="zh-CN" sz="2400" dirty="0">
              <a:solidFill>
                <a:srgbClr val="000000"/>
              </a:solidFill>
              <a:latin typeface="微软雅黑" panose="020B0503020204020204" pitchFamily="34" charset="-122"/>
            </a:endParaRPr>
          </a:p>
          <a:p>
            <a:pPr marL="800100" lvl="1" indent="-342900">
              <a:lnSpc>
                <a:spcPts val="3200"/>
              </a:lnSpc>
              <a:buFont typeface="Arial" panose="020B0604020202020204" pitchFamily="34" charset="0"/>
              <a:buChar char="•"/>
            </a:pPr>
            <a:r>
              <a:rPr lang="zh-CN" altLang="en-US" sz="2400" dirty="0">
                <a:solidFill>
                  <a:srgbClr val="000000"/>
                </a:solidFill>
                <a:latin typeface="微软雅黑" panose="020B0503020204020204" pitchFamily="34" charset="-122"/>
              </a:rPr>
              <a:t>做特征缩放，把数据值压缩到比较小的区间。</a:t>
            </a:r>
            <a:endParaRPr lang="en-US" altLang="zh-CN" sz="2400" dirty="0">
              <a:solidFill>
                <a:srgbClr val="000000"/>
              </a:solidFill>
              <a:latin typeface="微软雅黑" panose="020B0503020204020204" pitchFamily="34" charset="-122"/>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3E010F-70C4-4200-AD8B-AB14135756C7}" type="slidenum">
              <a:rPr lang="zh-CN" altLang="en-US" smtClean="0"/>
            </a:fld>
            <a:endParaRPr lang="zh-CN" altLang="en-US"/>
          </a:p>
        </p:txBody>
      </p:sp>
      <p:sp>
        <p:nvSpPr>
          <p:cNvPr id="10" name="TextBox 31"/>
          <p:cNvSpPr txBox="1"/>
          <p:nvPr/>
        </p:nvSpPr>
        <p:spPr>
          <a:xfrm>
            <a:off x="107329" y="2879958"/>
            <a:ext cx="8917164" cy="1800493"/>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X = </a:t>
            </a:r>
            <a:r>
              <a:rPr lang="en-US" altLang="zh-CN" sz="2400" dirty="0" err="1">
                <a:solidFill>
                  <a:srgbClr val="000000"/>
                </a:solidFill>
                <a:latin typeface="微软雅黑" panose="020B0503020204020204" pitchFamily="34" charset="-122"/>
              </a:rPr>
              <a:t>np.array</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df_ads.wechat</a:t>
            </a:r>
            <a:r>
              <a:rPr lang="en-US" altLang="zh-CN" sz="2400" dirty="0">
                <a:solidFill>
                  <a:srgbClr val="000000"/>
                </a:solidFill>
                <a:latin typeface="微软雅黑" panose="020B0503020204020204" pitchFamily="34" charset="-122"/>
              </a:rPr>
              <a:t>) </a:t>
            </a:r>
            <a:r>
              <a:rPr lang="en-US" altLang="zh-CN" dirty="0">
                <a:solidFill>
                  <a:srgbClr val="000000"/>
                </a:solidFill>
                <a:latin typeface="微软雅黑" panose="020B0503020204020204" pitchFamily="34" charset="-122"/>
              </a:rPr>
              <a:t>#</a:t>
            </a:r>
            <a:r>
              <a:rPr lang="zh-CN" altLang="en-US" dirty="0">
                <a:solidFill>
                  <a:srgbClr val="000000"/>
                </a:solidFill>
                <a:latin typeface="微软雅黑" panose="020B0503020204020204" pitchFamily="34" charset="-122"/>
              </a:rPr>
              <a:t>构建特征集，只含有微信广告一个特征</a:t>
            </a:r>
            <a:endParaRPr lang="zh-CN" altLang="en-US"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y = </a:t>
            </a:r>
            <a:r>
              <a:rPr lang="en-US" altLang="zh-CN" sz="2400" dirty="0" err="1">
                <a:solidFill>
                  <a:srgbClr val="000000"/>
                </a:solidFill>
                <a:latin typeface="微软雅黑" panose="020B0503020204020204" pitchFamily="34" charset="-122"/>
              </a:rPr>
              <a:t>np.array</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df_ads.sales</a:t>
            </a:r>
            <a:r>
              <a:rPr lang="en-US" altLang="zh-CN" sz="2400" dirty="0">
                <a:solidFill>
                  <a:srgbClr val="000000"/>
                </a:solidFill>
                <a:latin typeface="微软雅黑" panose="020B0503020204020204" pitchFamily="34" charset="-122"/>
              </a:rPr>
              <a:t>) </a:t>
            </a:r>
            <a:r>
              <a:rPr lang="en-US" altLang="zh-CN" dirty="0">
                <a:solidFill>
                  <a:srgbClr val="000000"/>
                </a:solidFill>
                <a:latin typeface="微软雅黑" panose="020B0503020204020204" pitchFamily="34" charset="-122"/>
              </a:rPr>
              <a:t>#</a:t>
            </a:r>
            <a:r>
              <a:rPr lang="zh-CN" altLang="en-US" dirty="0">
                <a:solidFill>
                  <a:srgbClr val="000000"/>
                </a:solidFill>
                <a:latin typeface="微软雅黑" panose="020B0503020204020204" pitchFamily="34" charset="-122"/>
              </a:rPr>
              <a:t>构建标签集，销售金额</a:t>
            </a:r>
            <a:endParaRPr lang="zh-CN" altLang="en-US"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print ("X</a:t>
            </a:r>
            <a:r>
              <a:rPr lang="zh-CN" altLang="en-US" sz="2400" dirty="0">
                <a:solidFill>
                  <a:srgbClr val="000000"/>
                </a:solidFill>
                <a:latin typeface="微软雅黑" panose="020B0503020204020204" pitchFamily="34" charset="-122"/>
              </a:rPr>
              <a:t>的形状</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X.shape</a:t>
            </a:r>
            <a:r>
              <a:rPr lang="en-US" altLang="zh-CN" sz="2400" dirty="0">
                <a:solidFill>
                  <a:srgbClr val="000000"/>
                </a:solidFill>
                <a:latin typeface="微软雅黑" panose="020B0503020204020204" pitchFamily="34" charset="-122"/>
              </a:rPr>
              <a:t>)</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print ("X</a:t>
            </a:r>
            <a:r>
              <a:rPr lang="zh-CN" altLang="en-US" sz="2400" dirty="0">
                <a:solidFill>
                  <a:srgbClr val="000000"/>
                </a:solidFill>
                <a:latin typeface="微软雅黑" panose="020B0503020204020204" pitchFamily="34" charset="-122"/>
              </a:rPr>
              <a:t>的内容</a:t>
            </a:r>
            <a:r>
              <a:rPr lang="en-US" altLang="zh-CN" sz="2400" dirty="0">
                <a:solidFill>
                  <a:srgbClr val="000000"/>
                </a:solidFill>
                <a:latin typeface="微软雅黑" panose="020B0503020204020204" pitchFamily="34" charset="-122"/>
              </a:rPr>
              <a:t>:", X)</a:t>
            </a:r>
            <a:endParaRPr lang="zh-CN" altLang="en-US" dirty="0">
              <a:solidFill>
                <a:srgbClr val="000000"/>
              </a:solidFill>
              <a:latin typeface="微软雅黑" panose="020B0503020204020204" pitchFamily="34" charset="-122"/>
            </a:endParaRPr>
          </a:p>
        </p:txBody>
      </p:sp>
      <p:sp>
        <p:nvSpPr>
          <p:cNvPr id="11" name="TextBox 31"/>
          <p:cNvSpPr txBox="1"/>
          <p:nvPr/>
        </p:nvSpPr>
        <p:spPr>
          <a:xfrm>
            <a:off x="58427" y="4351798"/>
            <a:ext cx="8917164" cy="2262158"/>
          </a:xfrm>
          <a:prstGeom prst="rect">
            <a:avLst/>
          </a:prstGeom>
          <a:solidFill>
            <a:schemeClr val="accent1">
              <a:lumMod val="20000"/>
              <a:lumOff val="80000"/>
            </a:schemeClr>
          </a:solidFill>
        </p:spPr>
        <p:txBody>
          <a:bodyPr vert="horz" wrap="square" lIns="0" tIns="0" rIns="0" bIns="0" rtlCol="0">
            <a:spAutoFit/>
          </a:bodyPr>
          <a:lstStyle/>
          <a:p>
            <a:pPr>
              <a:lnSpc>
                <a:spcPts val="3600"/>
              </a:lnSpc>
            </a:pPr>
            <a:r>
              <a:rPr lang="en-US" altLang="zh-CN" sz="2400" dirty="0">
                <a:solidFill>
                  <a:srgbClr val="000000"/>
                </a:solidFill>
                <a:latin typeface="微软雅黑" panose="020B0503020204020204" pitchFamily="34" charset="-122"/>
              </a:rPr>
              <a:t>X = </a:t>
            </a:r>
            <a:r>
              <a:rPr lang="en-US" altLang="zh-CN" sz="2400" dirty="0" err="1">
                <a:solidFill>
                  <a:srgbClr val="000000"/>
                </a:solidFill>
                <a:latin typeface="微软雅黑" panose="020B0503020204020204" pitchFamily="34" charset="-122"/>
              </a:rPr>
              <a:t>X.reshape</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len</a:t>
            </a:r>
            <a:r>
              <a:rPr lang="en-US" altLang="zh-CN" sz="2400" dirty="0">
                <a:solidFill>
                  <a:srgbClr val="000000"/>
                </a:solidFill>
                <a:latin typeface="微软雅黑" panose="020B0503020204020204" pitchFamily="34" charset="-122"/>
              </a:rPr>
              <a:t>(X),1)) </a:t>
            </a:r>
            <a:r>
              <a:rPr lang="en-US" altLang="zh-CN" dirty="0">
                <a:solidFill>
                  <a:srgbClr val="000000"/>
                </a:solidFill>
                <a:latin typeface="微软雅黑" panose="020B0503020204020204" pitchFamily="34" charset="-122"/>
              </a:rPr>
              <a:t>#</a:t>
            </a:r>
            <a:r>
              <a:rPr lang="zh-CN" altLang="en-US" dirty="0">
                <a:solidFill>
                  <a:srgbClr val="000000"/>
                </a:solidFill>
                <a:latin typeface="微软雅黑" panose="020B0503020204020204" pitchFamily="34" charset="-122"/>
              </a:rPr>
              <a:t>通过</a:t>
            </a:r>
            <a:r>
              <a:rPr lang="en-US" altLang="zh-CN" dirty="0">
                <a:solidFill>
                  <a:srgbClr val="000000"/>
                </a:solidFill>
                <a:latin typeface="微软雅黑" panose="020B0503020204020204" pitchFamily="34" charset="-122"/>
              </a:rPr>
              <a:t>reshape</a:t>
            </a:r>
            <a:r>
              <a:rPr lang="zh-CN" altLang="en-US" dirty="0">
                <a:solidFill>
                  <a:srgbClr val="000000"/>
                </a:solidFill>
                <a:latin typeface="微软雅黑" panose="020B0503020204020204" pitchFamily="34" charset="-122"/>
              </a:rPr>
              <a:t>函数把向量转换为矩阵，</a:t>
            </a:r>
            <a:r>
              <a:rPr lang="en-US" altLang="zh-CN" dirty="0" err="1">
                <a:solidFill>
                  <a:srgbClr val="000000"/>
                </a:solidFill>
                <a:latin typeface="微软雅黑" panose="020B0503020204020204" pitchFamily="34" charset="-122"/>
              </a:rPr>
              <a:t>len</a:t>
            </a:r>
            <a:r>
              <a:rPr lang="zh-CN" altLang="en-US" dirty="0">
                <a:solidFill>
                  <a:srgbClr val="000000"/>
                </a:solidFill>
                <a:latin typeface="微软雅黑" panose="020B0503020204020204" pitchFamily="34" charset="-122"/>
              </a:rPr>
              <a:t>函数返回样本个数</a:t>
            </a:r>
            <a:endParaRPr lang="zh-CN" altLang="en-US"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y = </a:t>
            </a:r>
            <a:r>
              <a:rPr lang="en-US" altLang="zh-CN" sz="2400" dirty="0" err="1">
                <a:solidFill>
                  <a:srgbClr val="000000"/>
                </a:solidFill>
                <a:latin typeface="微软雅黑" panose="020B0503020204020204" pitchFamily="34" charset="-122"/>
              </a:rPr>
              <a:t>y.reshape</a:t>
            </a:r>
            <a:r>
              <a:rPr lang="en-US" altLang="zh-CN" sz="2400" dirty="0">
                <a:solidFill>
                  <a:srgbClr val="000000"/>
                </a:solidFill>
                <a:latin typeface="微软雅黑" panose="020B0503020204020204" pitchFamily="34" charset="-122"/>
              </a:rPr>
              <a:t>((</a:t>
            </a:r>
            <a:r>
              <a:rPr lang="en-US" altLang="zh-CN" sz="2400" dirty="0" err="1">
                <a:solidFill>
                  <a:srgbClr val="000000"/>
                </a:solidFill>
                <a:latin typeface="微软雅黑" panose="020B0503020204020204" pitchFamily="34" charset="-122"/>
              </a:rPr>
              <a:t>len</a:t>
            </a:r>
            <a:r>
              <a:rPr lang="en-US" altLang="zh-CN" sz="2400" dirty="0">
                <a:solidFill>
                  <a:srgbClr val="000000"/>
                </a:solidFill>
                <a:latin typeface="微软雅黑" panose="020B0503020204020204" pitchFamily="34" charset="-122"/>
              </a:rPr>
              <a:t>(y),1)) </a:t>
            </a:r>
            <a:r>
              <a:rPr lang="en-US" altLang="zh-CN" dirty="0">
                <a:solidFill>
                  <a:srgbClr val="000000"/>
                </a:solidFill>
                <a:latin typeface="微软雅黑" panose="020B0503020204020204" pitchFamily="34" charset="-122"/>
              </a:rPr>
              <a:t>#len</a:t>
            </a:r>
            <a:r>
              <a:rPr lang="zh-CN" altLang="en-US" dirty="0">
                <a:solidFill>
                  <a:srgbClr val="000000"/>
                </a:solidFill>
                <a:latin typeface="微软雅黑" panose="020B0503020204020204" pitchFamily="34" charset="-122"/>
              </a:rPr>
              <a:t>函数返回样本个数</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print ("X</a:t>
            </a:r>
            <a:r>
              <a:rPr lang="zh-CN" altLang="en-US" sz="2400" dirty="0">
                <a:solidFill>
                  <a:srgbClr val="000000"/>
                </a:solidFill>
                <a:latin typeface="微软雅黑" panose="020B0503020204020204" pitchFamily="34" charset="-122"/>
              </a:rPr>
              <a:t>的形状</a:t>
            </a:r>
            <a:r>
              <a:rPr lang="en-US" altLang="zh-CN" sz="2400" dirty="0">
                <a:solidFill>
                  <a:srgbClr val="000000"/>
                </a:solidFill>
                <a:latin typeface="微软雅黑" panose="020B0503020204020204" pitchFamily="34" charset="-122"/>
              </a:rPr>
              <a:t>:", </a:t>
            </a:r>
            <a:r>
              <a:rPr lang="en-US" altLang="zh-CN" sz="2400" dirty="0" err="1">
                <a:solidFill>
                  <a:srgbClr val="000000"/>
                </a:solidFill>
                <a:latin typeface="微软雅黑" panose="020B0503020204020204" pitchFamily="34" charset="-122"/>
              </a:rPr>
              <a:t>X.shape</a:t>
            </a:r>
            <a:r>
              <a:rPr lang="en-US" altLang="zh-CN" sz="2400" dirty="0">
                <a:solidFill>
                  <a:srgbClr val="000000"/>
                </a:solidFill>
                <a:latin typeface="微软雅黑" panose="020B0503020204020204" pitchFamily="34" charset="-122"/>
              </a:rPr>
              <a:t>)</a:t>
            </a:r>
            <a:endParaRPr lang="en-US" altLang="zh-CN" sz="2400" dirty="0">
              <a:solidFill>
                <a:srgbClr val="000000"/>
              </a:solidFill>
              <a:latin typeface="微软雅黑" panose="020B0503020204020204" pitchFamily="34" charset="-122"/>
            </a:endParaRPr>
          </a:p>
          <a:p>
            <a:pPr>
              <a:lnSpc>
                <a:spcPts val="3600"/>
              </a:lnSpc>
            </a:pPr>
            <a:r>
              <a:rPr lang="en-US" altLang="zh-CN" sz="2400" dirty="0">
                <a:solidFill>
                  <a:srgbClr val="000000"/>
                </a:solidFill>
                <a:latin typeface="微软雅黑" panose="020B0503020204020204" pitchFamily="34" charset="-122"/>
              </a:rPr>
              <a:t>print ("X</a:t>
            </a:r>
            <a:r>
              <a:rPr lang="zh-CN" altLang="en-US" sz="2400" dirty="0">
                <a:solidFill>
                  <a:srgbClr val="000000"/>
                </a:solidFill>
                <a:latin typeface="微软雅黑" panose="020B0503020204020204" pitchFamily="34" charset="-122"/>
              </a:rPr>
              <a:t>的内容</a:t>
            </a:r>
            <a:r>
              <a:rPr lang="en-US" altLang="zh-CN" sz="2400" dirty="0">
                <a:solidFill>
                  <a:srgbClr val="000000"/>
                </a:solidFill>
                <a:latin typeface="微软雅黑" panose="020B0503020204020204" pitchFamily="34" charset="-122"/>
              </a:rPr>
              <a:t>:", X)</a:t>
            </a:r>
            <a:endParaRPr lang="zh-CN" altLang="en-US"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9881</Words>
  <Application>WPS 演示</Application>
  <PresentationFormat>全屏显示(4:3)</PresentationFormat>
  <Paragraphs>578</Paragraphs>
  <Slides>44</Slides>
  <Notes>44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0" baseType="lpstr">
      <vt:lpstr>Arial</vt:lpstr>
      <vt:lpstr>宋体</vt:lpstr>
      <vt:lpstr>Wingdings</vt:lpstr>
      <vt:lpstr>Verdana</vt:lpstr>
      <vt:lpstr>幼圆</vt:lpstr>
      <vt:lpstr>微软雅黑</vt:lpstr>
      <vt:lpstr>方正准圆简体</vt:lpstr>
      <vt:lpstr>方正准圆简体</vt:lpstr>
      <vt:lpstr>Segoe Print</vt:lpstr>
      <vt:lpstr>Arial Unicode MS</vt:lpstr>
      <vt:lpstr>Calibri</vt:lpstr>
      <vt:lpstr>Times New Roman</vt:lpstr>
      <vt:lpstr>等线</vt:lpstr>
      <vt:lpstr>-apple-system</vt:lpstr>
      <vt:lpstr>机器学习v2.1rgb</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机器学习框架</vt:lpstr>
    </vt:vector>
  </TitlesOfParts>
  <Company>LAMDA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机器学习-第九章</dc:title>
  <dc:creator>Administrator</dc:creator>
  <cp:lastModifiedBy>Yan</cp:lastModifiedBy>
  <cp:revision>734</cp:revision>
  <dcterms:created xsi:type="dcterms:W3CDTF">2015-06-30T12:15:00Z</dcterms:created>
  <dcterms:modified xsi:type="dcterms:W3CDTF">2022-03-08T09:56:20Z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33D1E9345D584F81AFD5F215472D3C98</vt:lpwstr>
  </property>
  <property fmtid="{D5CDD505-2E9C-101B-9397-08002B2CF9AE}" pid="3" name="KSOProductBuildVer">
    <vt:lpwstr>2052-11.1.0.11365</vt:lpwstr>
  </property>
</Properties>
</file>